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1" r:id="rId2"/>
    <p:sldId id="257" r:id="rId3"/>
    <p:sldId id="262" r:id="rId4"/>
    <p:sldId id="263" r:id="rId5"/>
    <p:sldId id="264" r:id="rId6"/>
    <p:sldId id="299" r:id="rId7"/>
    <p:sldId id="265" r:id="rId8"/>
    <p:sldId id="266" r:id="rId9"/>
    <p:sldId id="267"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4" r:id="rId25"/>
    <p:sldId id="285" r:id="rId26"/>
    <p:sldId id="286" r:id="rId27"/>
    <p:sldId id="287" r:id="rId28"/>
    <p:sldId id="289" r:id="rId29"/>
    <p:sldId id="290" r:id="rId30"/>
    <p:sldId id="291" r:id="rId31"/>
    <p:sldId id="292" r:id="rId32"/>
    <p:sldId id="293" r:id="rId33"/>
    <p:sldId id="294" r:id="rId34"/>
    <p:sldId id="295" r:id="rId35"/>
    <p:sldId id="296" r:id="rId36"/>
    <p:sldId id="298"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9B2A2-FCBC-498F-8CE3-F9CC11AE2E08}"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A7B3A-232D-405B-8652-DBDB5FFFB15C}" type="slidenum">
              <a:rPr lang="en-US" smtClean="0"/>
              <a:t>‹#›</a:t>
            </a:fld>
            <a:endParaRPr lang="en-US"/>
          </a:p>
        </p:txBody>
      </p:sp>
    </p:spTree>
    <p:extLst>
      <p:ext uri="{BB962C8B-B14F-4D97-AF65-F5344CB8AC3E}">
        <p14:creationId xmlns:p14="http://schemas.microsoft.com/office/powerpoint/2010/main" val="301710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A7B3A-232D-405B-8652-DBDB5FFFB15C}" type="slidenum">
              <a:rPr lang="en-US" smtClean="0"/>
              <a:t>5</a:t>
            </a:fld>
            <a:endParaRPr lang="en-US"/>
          </a:p>
        </p:txBody>
      </p:sp>
    </p:spTree>
    <p:extLst>
      <p:ext uri="{BB962C8B-B14F-4D97-AF65-F5344CB8AC3E}">
        <p14:creationId xmlns:p14="http://schemas.microsoft.com/office/powerpoint/2010/main" val="417951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A7B3A-232D-405B-8652-DBDB5FFFB15C}" type="slidenum">
              <a:rPr lang="en-US" smtClean="0"/>
              <a:t>7</a:t>
            </a:fld>
            <a:endParaRPr lang="en-US"/>
          </a:p>
        </p:txBody>
      </p:sp>
    </p:spTree>
    <p:extLst>
      <p:ext uri="{BB962C8B-B14F-4D97-AF65-F5344CB8AC3E}">
        <p14:creationId xmlns:p14="http://schemas.microsoft.com/office/powerpoint/2010/main" val="297711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261451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307205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705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2071180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53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82056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205187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334998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358198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9B683-233C-4267-B239-AF4F8159CCB4}"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135612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39B683-233C-4267-B239-AF4F8159CCB4}"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63653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39B683-233C-4267-B239-AF4F8159CCB4}"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98193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39B683-233C-4267-B239-AF4F8159CCB4}"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17128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9B683-233C-4267-B239-AF4F8159CCB4}"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68871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39B683-233C-4267-B239-AF4F8159CCB4}"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259103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39B683-233C-4267-B239-AF4F8159CCB4}"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F5E12-5EDA-4737-9147-265CF7CA425F}" type="slidenum">
              <a:rPr lang="en-US" smtClean="0"/>
              <a:t>‹#›</a:t>
            </a:fld>
            <a:endParaRPr lang="en-US"/>
          </a:p>
        </p:txBody>
      </p:sp>
    </p:spTree>
    <p:extLst>
      <p:ext uri="{BB962C8B-B14F-4D97-AF65-F5344CB8AC3E}">
        <p14:creationId xmlns:p14="http://schemas.microsoft.com/office/powerpoint/2010/main" val="118792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9B683-233C-4267-B239-AF4F8159CCB4}" type="datetimeFigureOut">
              <a:rPr lang="en-US" smtClean="0"/>
              <a:t>6/7/2024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DF5E12-5EDA-4737-9147-265CF7CA425F}" type="slidenum">
              <a:rPr lang="en-US" smtClean="0"/>
              <a:t>‹#›</a:t>
            </a:fld>
            <a:endParaRPr lang="en-US"/>
          </a:p>
        </p:txBody>
      </p:sp>
    </p:spTree>
    <p:extLst>
      <p:ext uri="{BB962C8B-B14F-4D97-AF65-F5344CB8AC3E}">
        <p14:creationId xmlns:p14="http://schemas.microsoft.com/office/powerpoint/2010/main" val="9152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fred.Okonkwo@unn.edu.n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064E-2418-BB2A-2EF8-A7E13AE44807}"/>
              </a:ext>
            </a:extLst>
          </p:cNvPr>
          <p:cNvSpPr>
            <a:spLocks noGrp="1"/>
          </p:cNvSpPr>
          <p:nvPr>
            <p:ph type="title"/>
          </p:nvPr>
        </p:nvSpPr>
        <p:spPr>
          <a:xfrm>
            <a:off x="838200" y="365125"/>
            <a:ext cx="10515600" cy="1553986"/>
          </a:xfrm>
        </p:spPr>
        <p:txBody>
          <a:bodyPr>
            <a:noAutofit/>
          </a:bodyPr>
          <a:lstStyle/>
          <a:p>
            <a:pPr algn="ctr">
              <a:spcBef>
                <a:spcPts val="0"/>
              </a:spcBef>
              <a:spcAft>
                <a:spcPts val="1000"/>
              </a:spcAft>
            </a:pPr>
            <a:r>
              <a:rPr lang="en-US" sz="32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ENHANCING FOOD PRODUCTION THROUGH CLIMATE RESILIENCE SMART AGRICULTURE FOR SUSTAINABLE DEVELOPMENT IN NIGERIA</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omic Sans MS" panose="030F0702030302020204" pitchFamily="66" charset="0"/>
                <a:ea typeface="Times New Roman" panose="02020603050405020304" pitchFamily="18" charset="0"/>
                <a:cs typeface="Times New Roman" panose="02020603050405020304" pitchFamily="18" charset="0"/>
              </a:rPr>
              <a:t>Prof. Ifeanyi Wilfred Okonkwo</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3EDF22E7-1BDD-CBC0-7133-9EEC44D018B3}"/>
              </a:ext>
            </a:extLst>
          </p:cNvPr>
          <p:cNvSpPr>
            <a:spLocks noGrp="1"/>
          </p:cNvSpPr>
          <p:nvPr>
            <p:ph idx="1"/>
          </p:nvPr>
        </p:nvSpPr>
        <p:spPr>
          <a:xfrm>
            <a:off x="1048390" y="2813539"/>
            <a:ext cx="9741530" cy="3693404"/>
          </a:xfrm>
        </p:spPr>
        <p:txBody>
          <a:bodyPr>
            <a:normAutofit/>
          </a:bodyPr>
          <a:lstStyle/>
          <a:p>
            <a:pPr marL="0" indent="0" algn="ctr">
              <a:lnSpc>
                <a:spcPct val="100000"/>
              </a:lnSpc>
              <a:buNone/>
            </a:pPr>
            <a:r>
              <a:rPr lang="en-US" sz="2000" dirty="0"/>
              <a:t>Department of Agricultural and Bioresources Engineering</a:t>
            </a:r>
          </a:p>
          <a:p>
            <a:pPr marL="0" indent="0" algn="ctr">
              <a:lnSpc>
                <a:spcPct val="100000"/>
              </a:lnSpc>
              <a:buNone/>
            </a:pPr>
            <a:r>
              <a:rPr lang="en-US" sz="2000" dirty="0"/>
              <a:t>UNIVERSITY OF NIGERIA, NSUKKA</a:t>
            </a:r>
          </a:p>
          <a:p>
            <a:pPr marL="0" indent="0" algn="ctr">
              <a:lnSpc>
                <a:spcPct val="100000"/>
              </a:lnSpc>
              <a:buNone/>
            </a:pPr>
            <a:r>
              <a:rPr lang="en-US" sz="2000" dirty="0"/>
              <a:t>Email: </a:t>
            </a:r>
            <a:r>
              <a:rPr lang="en-US" sz="2000" dirty="0">
                <a:hlinkClick r:id="rId2"/>
              </a:rPr>
              <a:t>Wilfred.Okonkwo@unn.edu.ng</a:t>
            </a:r>
            <a:endParaRPr lang="en-US" sz="2000" dirty="0"/>
          </a:p>
          <a:p>
            <a:pPr marL="0" indent="0" algn="ctr">
              <a:lnSpc>
                <a:spcPct val="100000"/>
              </a:lnSpc>
              <a:buNone/>
            </a:pPr>
            <a:r>
              <a:rPr lang="en-US" sz="2000" dirty="0"/>
              <a:t>+2348033264401</a:t>
            </a:r>
          </a:p>
          <a:p>
            <a:pPr marL="0" indent="0" algn="ctr">
              <a:lnSpc>
                <a:spcPct val="100000"/>
              </a:lnSpc>
              <a:buNone/>
            </a:pPr>
            <a:endParaRPr lang="en-US" dirty="0"/>
          </a:p>
          <a:p>
            <a:pPr marL="0" indent="0" algn="ctr">
              <a:lnSpc>
                <a:spcPct val="100000"/>
              </a:lnSpc>
              <a:buNone/>
            </a:pPr>
            <a:r>
              <a:rPr lang="en-US" sz="2400" dirty="0"/>
              <a:t>United Nations Virtual World Environment Day Submit, 2024</a:t>
            </a:r>
          </a:p>
          <a:p>
            <a:pPr marL="0" indent="0" algn="ctr">
              <a:lnSpc>
                <a:spcPct val="100000"/>
              </a:lnSpc>
              <a:buNone/>
            </a:pPr>
            <a:r>
              <a:rPr lang="en-US" sz="2400" dirty="0"/>
              <a:t>7</a:t>
            </a:r>
            <a:r>
              <a:rPr lang="en-US" sz="2400" baseline="30000" dirty="0"/>
              <a:t>th</a:t>
            </a:r>
            <a:r>
              <a:rPr lang="en-US" sz="2400" dirty="0"/>
              <a:t> June, 2024</a:t>
            </a:r>
          </a:p>
        </p:txBody>
      </p:sp>
    </p:spTree>
    <p:extLst>
      <p:ext uri="{BB962C8B-B14F-4D97-AF65-F5344CB8AC3E}">
        <p14:creationId xmlns:p14="http://schemas.microsoft.com/office/powerpoint/2010/main" val="351235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D109-0742-0ECC-8D00-99F61224A21F}"/>
              </a:ext>
            </a:extLst>
          </p:cNvPr>
          <p:cNvSpPr>
            <a:spLocks noGrp="1"/>
          </p:cNvSpPr>
          <p:nvPr>
            <p:ph type="title"/>
          </p:nvPr>
        </p:nvSpPr>
        <p:spPr>
          <a:xfrm>
            <a:off x="647114" y="128953"/>
            <a:ext cx="8596668" cy="529883"/>
          </a:xfrm>
        </p:spPr>
        <p:txBody>
          <a:bodyPr>
            <a:noAutofit/>
          </a:bodyPr>
          <a:lstStyle/>
          <a:p>
            <a:r>
              <a:rPr lang="en-US" sz="2400" b="1" kern="100" dirty="0">
                <a:solidFill>
                  <a:schemeClr val="accent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FOOD CONSUMPTION AND THE POPULATION</a:t>
            </a:r>
            <a:br>
              <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dirty="0">
              <a:solidFill>
                <a:schemeClr val="tx1"/>
              </a:solidFill>
            </a:endParaRPr>
          </a:p>
        </p:txBody>
      </p:sp>
      <p:sp>
        <p:nvSpPr>
          <p:cNvPr id="4" name="TextBox 3">
            <a:extLst>
              <a:ext uri="{FF2B5EF4-FFF2-40B4-BE49-F238E27FC236}">
                <a16:creationId xmlns:a16="http://schemas.microsoft.com/office/drawing/2014/main" id="{1D67156E-F171-B2B6-163E-6FE0AFB9A959}"/>
              </a:ext>
            </a:extLst>
          </p:cNvPr>
          <p:cNvSpPr txBox="1"/>
          <p:nvPr/>
        </p:nvSpPr>
        <p:spPr>
          <a:xfrm>
            <a:off x="647114" y="506437"/>
            <a:ext cx="11254153" cy="5509200"/>
          </a:xfrm>
          <a:prstGeom prst="rect">
            <a:avLst/>
          </a:prstGeom>
          <a:noFill/>
        </p:spPr>
        <p:txBody>
          <a:bodyPr wrap="square">
            <a:spAutoFit/>
          </a:bodyPr>
          <a:lstStyle/>
          <a:p>
            <a:pPr marL="0" marR="0" algn="just">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Nigeria, the Africa’s biggest economy relies heavily on importation for many goods consumed in the country, including food. This is not healthy for the development of the economy. </a:t>
            </a:r>
            <a:r>
              <a:rPr lang="en-US" sz="3200" dirty="0">
                <a:solidFill>
                  <a:srgbClr val="121212"/>
                </a:solidFill>
                <a:effectLst/>
                <a:latin typeface="Calibri" panose="020F0502020204030204" pitchFamily="34" charset="0"/>
                <a:ea typeface="Calibri" panose="020F0502020204030204" pitchFamily="34" charset="0"/>
                <a:cs typeface="Times New Roman" panose="02020603050405020304" pitchFamily="18" charset="0"/>
              </a:rPr>
              <a:t>Nigeria’s food import bill has been on the rise in recent years. According to THISDAY 5</a:t>
            </a:r>
            <a:r>
              <a:rPr lang="en-US" sz="3200" baseline="30000" dirty="0">
                <a:solidFill>
                  <a:srgbClr val="121212"/>
                </a:solidFill>
                <a:effectLst/>
                <a:latin typeface="Calibri" panose="020F0502020204030204" pitchFamily="34" charset="0"/>
                <a:ea typeface="Calibri" panose="020F0502020204030204" pitchFamily="34" charset="0"/>
                <a:cs typeface="Times New Roman" panose="02020603050405020304" pitchFamily="18" charset="0"/>
              </a:rPr>
              <a:t>th</a:t>
            </a:r>
            <a:r>
              <a:rPr lang="en-US" sz="3200" dirty="0">
                <a:solidFill>
                  <a:srgbClr val="121212"/>
                </a:solidFill>
                <a:effectLst/>
                <a:latin typeface="Calibri" panose="020F0502020204030204" pitchFamily="34" charset="0"/>
                <a:ea typeface="Calibri" panose="020F0502020204030204" pitchFamily="34" charset="0"/>
                <a:cs typeface="Times New Roman" panose="02020603050405020304" pitchFamily="18" charset="0"/>
              </a:rPr>
              <a:t> June, 2024 despite being touted as the food basket of Africa, Nigeria has spent over N7.8 trillion in the past six years on food import alone while a report by the Central Bank of Nigeria (CBN), states that Nigeria’s food import bill jumped by 45 per cent to $2.71 billion (N1.12tn) in 12 months. </a:t>
            </a:r>
            <a:r>
              <a:rPr lang="en-US" sz="3200" dirty="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Nigeria exports and imports of goods and services as percentage of GDP stood at 10.74% and 11.84% respectively.</a:t>
            </a:r>
            <a:r>
              <a:rPr lang="en-US" sz="32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72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060677-06CD-62D9-858D-D1F1BF0834CD}"/>
              </a:ext>
            </a:extLst>
          </p:cNvPr>
          <p:cNvSpPr txBox="1"/>
          <p:nvPr/>
        </p:nvSpPr>
        <p:spPr>
          <a:xfrm>
            <a:off x="539262" y="285262"/>
            <a:ext cx="10506481" cy="6001643"/>
          </a:xfrm>
          <a:prstGeom prst="rect">
            <a:avLst/>
          </a:prstGeom>
          <a:noFill/>
        </p:spPr>
        <p:txBody>
          <a:bodyPr wrap="square">
            <a:spAutoFit/>
          </a:bodyPr>
          <a:lstStyle/>
          <a:p>
            <a:pPr marL="0" marR="0" algn="just">
              <a:spcBef>
                <a:spcPts val="0"/>
              </a:spcBef>
              <a:spcAft>
                <a:spcPts val="0"/>
              </a:spcAft>
            </a:pPr>
            <a:r>
              <a:rPr kumimoji="0" lang="en-US" sz="3200" b="0" i="0" u="none" strike="noStrike" kern="1200" cap="none" spc="0" normalizeH="0" baseline="0" noProof="0" dirty="0">
                <a:ln>
                  <a:noFill/>
                </a:ln>
                <a:solidFill>
                  <a:srgbClr val="202124"/>
                </a:solidFill>
                <a:effectLst/>
                <a:uLnTx/>
                <a:uFillTx/>
                <a:latin typeface="Calibri" panose="020F0502020204030204" pitchFamily="34" charset="0"/>
                <a:ea typeface="Calibri" panose="020F0502020204030204" pitchFamily="34" charset="0"/>
                <a:cs typeface="Times New Roman" panose="02020603050405020304" pitchFamily="18" charset="0"/>
              </a:rPr>
              <a:t>The average agricultural output growth between 2011 – 2020 was 3.5% against the backdrop of about 2.6%</a:t>
            </a:r>
            <a:r>
              <a:rPr kumimoji="0" lang="en-US" sz="3200" b="0" i="0" u="none" strike="noStrike" kern="1200" cap="none" spc="0" normalizeH="0" baseline="0" noProof="0" dirty="0">
                <a:ln>
                  <a:noFill/>
                </a:ln>
                <a:solidFill>
                  <a:srgbClr val="202124"/>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202124"/>
                </a:solidFill>
                <a:effectLst/>
                <a:uLnTx/>
                <a:uFillTx/>
                <a:latin typeface="Calibri" panose="020F0502020204030204" pitchFamily="34" charset="0"/>
                <a:ea typeface="Calibri" panose="020F0502020204030204" pitchFamily="34" charset="0"/>
                <a:cs typeface="Times New Roman" panose="02020603050405020304" pitchFamily="18" charset="0"/>
              </a:rPr>
              <a:t>population growth rate. </a:t>
            </a:r>
          </a:p>
          <a:p>
            <a:pPr marL="0" marR="0" algn="just">
              <a:spcBef>
                <a:spcPts val="0"/>
              </a:spcBef>
              <a:spcAft>
                <a:spcPts val="0"/>
              </a:spcAft>
            </a:pPr>
            <a:r>
              <a:rPr lang="en-US" sz="32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rPr>
              <a:t>This is a clear demonstration that the rate of population growth outweighs the rate at which food is produced. This accounts for the present-day food insecurity, hunger, and malnutrition in the land. Nigeria has over 200 million people while it’s projected population by 2050 is about 400 million people. </a:t>
            </a:r>
            <a:r>
              <a:rPr lang="en-US" sz="3200" dirty="0">
                <a:solidFill>
                  <a:srgbClr val="121212"/>
                </a:solidFill>
                <a:effectLst/>
                <a:latin typeface="Calibri" panose="020F0502020204030204" pitchFamily="34" charset="0"/>
                <a:ea typeface="Calibri" panose="020F0502020204030204" pitchFamily="34" charset="0"/>
                <a:cs typeface="Times New Roman" panose="02020603050405020304" pitchFamily="18" charset="0"/>
              </a:rPr>
              <a:t>This is a clear indication that something more urgent need to be done if the objective of the government is eradicating hunger by 2030 as stipulated by the United Nations Sustainable Development Goals (SDGs).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46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3715-993D-301A-E2E1-B00240346B15}"/>
              </a:ext>
            </a:extLst>
          </p:cNvPr>
          <p:cNvSpPr>
            <a:spLocks noGrp="1"/>
          </p:cNvSpPr>
          <p:nvPr>
            <p:ph type="title"/>
          </p:nvPr>
        </p:nvSpPr>
        <p:spPr>
          <a:xfrm>
            <a:off x="677334" y="201637"/>
            <a:ext cx="8596668" cy="572086"/>
          </a:xfrm>
        </p:spPr>
        <p:txBody>
          <a:bodyPr>
            <a:normAutofit fontScale="90000"/>
          </a:bodyPr>
          <a:lstStyle/>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Government Initiatives </a:t>
            </a:r>
            <a:r>
              <a:rPr lang="en-US" sz="3600" b="1" kern="100" dirty="0" err="1">
                <a:effectLst/>
                <a:latin typeface="Calibri" panose="020F0502020204030204" pitchFamily="34" charset="0"/>
                <a:ea typeface="Calibri" panose="020F0502020204030204" pitchFamily="34" charset="0"/>
                <a:cs typeface="Times New Roman" panose="02020603050405020304" pitchFamily="18" charset="0"/>
              </a:rPr>
              <a:t>Programmes</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110EFE36-78E7-B62A-16C3-F3087DA0A921}"/>
              </a:ext>
            </a:extLst>
          </p:cNvPr>
          <p:cNvSpPr txBox="1"/>
          <p:nvPr/>
        </p:nvSpPr>
        <p:spPr>
          <a:xfrm>
            <a:off x="536657" y="773723"/>
            <a:ext cx="10619023" cy="5509200"/>
          </a:xfrm>
          <a:prstGeom prst="rect">
            <a:avLst/>
          </a:prstGeom>
          <a:noFill/>
        </p:spPr>
        <p:txBody>
          <a:bodyPr wrap="square">
            <a:spAutoFit/>
          </a:bodyPr>
          <a:lstStyle/>
          <a:p>
            <a:pPr algn="just"/>
            <a:r>
              <a:rPr lang="en-US" sz="3200" dirty="0">
                <a:effectLst/>
                <a:latin typeface="Calibri" panose="020F0502020204030204" pitchFamily="34" charset="0"/>
                <a:ea typeface="Calibri" panose="020F0502020204030204" pitchFamily="34" charset="0"/>
                <a:cs typeface="Times New Roman" panose="02020603050405020304" pitchFamily="18" charset="0"/>
              </a:rPr>
              <a:t>Addressing the challenges, the Government has initiated and implemented several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3200" dirty="0">
                <a:effectLst/>
                <a:latin typeface="Calibri" panose="020F0502020204030204" pitchFamily="34" charset="0"/>
                <a:ea typeface="Calibri" panose="020F0502020204030204" pitchFamily="34" charset="0"/>
                <a:cs typeface="Times New Roman" panose="02020603050405020304" pitchFamily="18" charset="0"/>
              </a:rPr>
              <a:t> in order to address the food situation in the country. Nigeria has a rich agricultural heritage, and efforts to boost local production to reduce the dependence on food imports has been initiated. The initiatives include the Agriculture Promotion Policy (APP), Nigeria–Africa Trade and Investment Promotion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3200" dirty="0">
                <a:effectLst/>
                <a:latin typeface="Calibri" panose="020F0502020204030204" pitchFamily="34" charset="0"/>
                <a:ea typeface="Calibri" panose="020F0502020204030204" pitchFamily="34" charset="0"/>
                <a:cs typeface="Times New Roman" panose="02020603050405020304" pitchFamily="18" charset="0"/>
              </a:rPr>
              <a:t>, Presidential Economic Diversification Initiative, Economic and Export Promotion Incentives and the Zero Reject Initiative, Reducing Emission from Deforestation and Forest Degradation (REDD+); Nigeria Erosion </a:t>
            </a:r>
            <a:endParaRPr lang="en-US" sz="3200" dirty="0"/>
          </a:p>
        </p:txBody>
      </p:sp>
    </p:spTree>
    <p:extLst>
      <p:ext uri="{BB962C8B-B14F-4D97-AF65-F5344CB8AC3E}">
        <p14:creationId xmlns:p14="http://schemas.microsoft.com/office/powerpoint/2010/main" val="257198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D8EE9-00DA-93AB-46AC-B2724C4702DB}"/>
              </a:ext>
            </a:extLst>
          </p:cNvPr>
          <p:cNvSpPr txBox="1"/>
          <p:nvPr/>
        </p:nvSpPr>
        <p:spPr>
          <a:xfrm>
            <a:off x="759655" y="968033"/>
            <a:ext cx="10002130" cy="4811445"/>
          </a:xfrm>
          <a:prstGeom prst="rect">
            <a:avLst/>
          </a:prstGeom>
          <a:noFill/>
        </p:spPr>
        <p:txBody>
          <a:bodyPr wrap="square">
            <a:spAutoFit/>
          </a:bodyPr>
          <a:lstStyle/>
          <a:p>
            <a:pPr marL="0" marR="0" algn="just">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Watershed Management Project (NEWMAP); Action Against Desertification (AAD)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Achor</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Borrowers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The major aims of these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were to empower farmers with funds and essential inputs to boost agricultural productivity and provide sufficient food for domestic consumption and provide commodity crops for export markets as well as promoting sustainable management of agricultural resources and mitigation of vulnerability. </a:t>
            </a:r>
          </a:p>
        </p:txBody>
      </p:sp>
    </p:spTree>
    <p:extLst>
      <p:ext uri="{BB962C8B-B14F-4D97-AF65-F5344CB8AC3E}">
        <p14:creationId xmlns:p14="http://schemas.microsoft.com/office/powerpoint/2010/main" val="85337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8A59-A8D5-00FA-0DD9-336BC029E7E9}"/>
              </a:ext>
            </a:extLst>
          </p:cNvPr>
          <p:cNvSpPr>
            <a:spLocks noGrp="1"/>
          </p:cNvSpPr>
          <p:nvPr>
            <p:ph type="title"/>
          </p:nvPr>
        </p:nvSpPr>
        <p:spPr>
          <a:xfrm>
            <a:off x="663266" y="159434"/>
            <a:ext cx="8596668" cy="572086"/>
          </a:xfrm>
        </p:spPr>
        <p:txBody>
          <a:bodyPr>
            <a:normAutofit fontScale="90000"/>
          </a:bodyPr>
          <a:lstStyle/>
          <a:p>
            <a:pPr algn="just">
              <a:lnSpc>
                <a:spcPct val="107000"/>
              </a:lnSpc>
              <a:spcBef>
                <a:spcPts val="0"/>
              </a:spcBef>
              <a:spcAft>
                <a:spcPts val="800"/>
              </a:spcAft>
            </a:pP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Nigeria’s Agricultural Resources Potential</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sp>
        <p:nvSpPr>
          <p:cNvPr id="4" name="TextBox 3">
            <a:extLst>
              <a:ext uri="{FF2B5EF4-FFF2-40B4-BE49-F238E27FC236}">
                <a16:creationId xmlns:a16="http://schemas.microsoft.com/office/drawing/2014/main" id="{7E05D298-ADB8-313C-9C78-46AC8E7A5C04}"/>
              </a:ext>
            </a:extLst>
          </p:cNvPr>
          <p:cNvSpPr txBox="1"/>
          <p:nvPr/>
        </p:nvSpPr>
        <p:spPr>
          <a:xfrm>
            <a:off x="506437" y="858001"/>
            <a:ext cx="10199077" cy="191366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Nigerian agricultural resources are classified into two – crop and animal (Fig 1).  Each of these categories can be converted to food and raw materials for different industrial applications and products at different levels  as seen in Fig. 1.  </a:t>
            </a:r>
            <a:endPar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9">
            <a:extLst>
              <a:ext uri="{FF2B5EF4-FFF2-40B4-BE49-F238E27FC236}">
                <a16:creationId xmlns:a16="http://schemas.microsoft.com/office/drawing/2014/main" id="{61C87A12-592E-2DEF-2260-A429002B85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010" y="3183682"/>
            <a:ext cx="9369082" cy="3259321"/>
          </a:xfrm>
          <a:prstGeom prst="rect">
            <a:avLst/>
          </a:prstGeom>
          <a:noFill/>
          <a:ln>
            <a:noFill/>
          </a:ln>
        </p:spPr>
      </p:pic>
    </p:spTree>
    <p:extLst>
      <p:ext uri="{BB962C8B-B14F-4D97-AF65-F5344CB8AC3E}">
        <p14:creationId xmlns:p14="http://schemas.microsoft.com/office/powerpoint/2010/main" val="385873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58B0D5-41CE-6CCC-F813-0EB0C789FFDE}"/>
              </a:ext>
            </a:extLst>
          </p:cNvPr>
          <p:cNvSpPr txBox="1"/>
          <p:nvPr/>
        </p:nvSpPr>
        <p:spPr>
          <a:xfrm>
            <a:off x="239151" y="238687"/>
            <a:ext cx="10353821" cy="2048766"/>
          </a:xfrm>
          <a:prstGeom prst="rect">
            <a:avLst/>
          </a:prstGeom>
          <a:noFill/>
        </p:spPr>
        <p:txBody>
          <a:bodyPr wrap="square">
            <a:spAutoFit/>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crop resource can be broadly classified into cash and food crops.  These include oil seeds – groundnut, oil palm and palm kernel; cereals - rice, maize; root crops and tubers - cassava, potato, yam; economic tree crops – rubber, cocoa, coffee, tea, neem; fruits trees crops –cashew, mango, orange banana, pineapple; legumes and vegetables, mushroom, etc. (Fig. 2).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10">
            <a:extLst>
              <a:ext uri="{FF2B5EF4-FFF2-40B4-BE49-F238E27FC236}">
                <a16:creationId xmlns:a16="http://schemas.microsoft.com/office/drawing/2014/main" id="{FADF8F6F-8B89-96D1-041C-DC9526891D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129" y="2287453"/>
            <a:ext cx="9298745" cy="4331860"/>
          </a:xfrm>
          <a:prstGeom prst="rect">
            <a:avLst/>
          </a:prstGeom>
          <a:noFill/>
          <a:ln>
            <a:noFill/>
          </a:ln>
        </p:spPr>
      </p:pic>
    </p:spTree>
    <p:extLst>
      <p:ext uri="{BB962C8B-B14F-4D97-AF65-F5344CB8AC3E}">
        <p14:creationId xmlns:p14="http://schemas.microsoft.com/office/powerpoint/2010/main" val="196061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8DE9-24A5-93F0-A64B-FE9624DCA926}"/>
              </a:ext>
            </a:extLst>
          </p:cNvPr>
          <p:cNvSpPr>
            <a:spLocks noGrp="1"/>
          </p:cNvSpPr>
          <p:nvPr>
            <p:ph type="title"/>
          </p:nvPr>
        </p:nvSpPr>
        <p:spPr>
          <a:xfrm>
            <a:off x="281354" y="229772"/>
            <a:ext cx="10128738" cy="698696"/>
          </a:xfrm>
        </p:spPr>
        <p:txBody>
          <a:bodyPr>
            <a:normAutofit fontScale="90000"/>
          </a:bodyPr>
          <a:lstStyle/>
          <a:p>
            <a:pPr marL="0" marR="0">
              <a:spcBef>
                <a:spcPts val="0"/>
              </a:spcBef>
              <a:spcAft>
                <a:spcPts val="1200"/>
              </a:spcAft>
            </a:pPr>
            <a:r>
              <a:rPr lang="en-US" sz="3600" b="1" dirty="0">
                <a:solidFill>
                  <a:srgbClr val="003B43"/>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IMPACTS OF CLIMATE ON FOOD PRODUCTION IN NIGERIAE</a:t>
            </a:r>
            <a:br>
              <a:rPr lang="en-US" sz="40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D7C8508A-BA89-1458-9428-02F3841947FF}"/>
              </a:ext>
            </a:extLst>
          </p:cNvPr>
          <p:cNvSpPr txBox="1"/>
          <p:nvPr/>
        </p:nvSpPr>
        <p:spPr>
          <a:xfrm>
            <a:off x="590843" y="928468"/>
            <a:ext cx="10888394" cy="5493812"/>
          </a:xfrm>
          <a:prstGeom prst="rect">
            <a:avLst/>
          </a:prstGeom>
          <a:noFill/>
        </p:spPr>
        <p:txBody>
          <a:bodyPr wrap="square">
            <a:spAutoFit/>
          </a:bodyPr>
          <a:lstStyle/>
          <a:p>
            <a:pPr marL="0" marR="0" algn="just">
              <a:spcBef>
                <a:spcPts val="0"/>
              </a:spcBef>
              <a:spcAft>
                <a:spcPts val="1200"/>
              </a:spcAft>
            </a:pPr>
            <a:r>
              <a:rPr lang="en-US" sz="3100" dirty="0">
                <a:solidFill>
                  <a:srgbClr val="000000"/>
                </a:solidFill>
                <a:effectLst/>
                <a:highlight>
                  <a:srgbClr val="FFFFFF"/>
                </a:highlight>
                <a:latin typeface="Times New Roman" panose="02020603050405020304" pitchFamily="18" charset="0"/>
                <a:ea typeface="Times New Roman" panose="02020603050405020304" pitchFamily="18" charset="0"/>
              </a:rPr>
              <a:t>Climate has great influence on agricultural productivity in Nigeria. Over 80% subsistence farming in Nigeria is largely rain-fed. F</a:t>
            </a:r>
            <a:r>
              <a:rPr lang="en-US" sz="31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armers in Nigeria reported that climate change is causing uncertainty in the length and onset of the farming season, longer and shorter periods of rainfall, and reduced harmattan ( a dust-laden wind with very humidity on the Atlantic coast of Africa)</a:t>
            </a:r>
            <a:endParaRPr lang="en-US" sz="3100" dirty="0">
              <a:effectLst/>
              <a:highlight>
                <a:srgbClr val="FFFFFF"/>
              </a:highlight>
              <a:latin typeface="Times New Roman" panose="02020603050405020304" pitchFamily="18" charset="0"/>
              <a:ea typeface="Times New Roman" panose="02020603050405020304" pitchFamily="18" charset="0"/>
            </a:endParaRPr>
          </a:p>
          <a:p>
            <a:pPr algn="just"/>
            <a:r>
              <a:rPr lang="en-US" sz="3100" dirty="0">
                <a:effectLst/>
                <a:latin typeface="Calibri" panose="020F0502020204030204" pitchFamily="34" charset="0"/>
                <a:ea typeface="Calibri" panose="020F0502020204030204" pitchFamily="34" charset="0"/>
                <a:cs typeface="Times New Roman" panose="02020603050405020304" pitchFamily="18" charset="0"/>
              </a:rPr>
              <a:t>  Climate change negatively impacts on crop and animal productivity by decreasing crop yield and soil fertility, limiting the availability of soil water, increasing soil erosion and desertification, increasing heat stress on animal production as well as contributing to the spread of pests. Decline in crop and animal </a:t>
            </a:r>
            <a:endParaRPr lang="en-US" sz="3100" dirty="0"/>
          </a:p>
        </p:txBody>
      </p:sp>
    </p:spTree>
    <p:extLst>
      <p:ext uri="{BB962C8B-B14F-4D97-AF65-F5344CB8AC3E}">
        <p14:creationId xmlns:p14="http://schemas.microsoft.com/office/powerpoint/2010/main" val="382510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E36F44-6FD0-D351-A860-07A4CE681211}"/>
              </a:ext>
            </a:extLst>
          </p:cNvPr>
          <p:cNvSpPr txBox="1"/>
          <p:nvPr/>
        </p:nvSpPr>
        <p:spPr>
          <a:xfrm>
            <a:off x="576775" y="112542"/>
            <a:ext cx="10846191" cy="6093976"/>
          </a:xfrm>
          <a:prstGeom prst="rect">
            <a:avLst/>
          </a:prstGeom>
          <a:noFill/>
        </p:spPr>
        <p:txBody>
          <a:bodyPr wrap="square">
            <a:spAutoFit/>
          </a:bodyPr>
          <a:lstStyle/>
          <a:p>
            <a:pPr algn="just"/>
            <a:r>
              <a:rPr lang="en-US" sz="3000" dirty="0">
                <a:effectLst/>
                <a:latin typeface="Calibri" panose="020F0502020204030204" pitchFamily="34" charset="0"/>
                <a:ea typeface="Calibri" panose="020F0502020204030204" pitchFamily="34" charset="0"/>
                <a:cs typeface="Times New Roman" panose="02020603050405020304" pitchFamily="18" charset="0"/>
              </a:rPr>
              <a:t>production due to climate change is further exasperated by lack of access to farming technology that reduces over-reliance on the rain-fed farming system and subsistence agriculture. Because of negative impacts of climate change many people especially the young ones have abandoned agriculture as carer job. Many find better option in transportation jobs like motor cycling and triple cycle riding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okada</a:t>
            </a:r>
            <a:r>
              <a:rPr lang="en-US" sz="3000" dirty="0">
                <a:effectLst/>
                <a:latin typeface="Calibri" panose="020F0502020204030204" pitchFamily="34" charset="0"/>
                <a:ea typeface="Calibri" panose="020F0502020204030204" pitchFamily="34" charset="0"/>
                <a:cs typeface="Times New Roman" panose="02020603050405020304" pitchFamily="18" charset="0"/>
              </a:rPr>
              <a:t> and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keke</a:t>
            </a:r>
            <a:r>
              <a:rPr lang="en-US" sz="3000" dirty="0">
                <a:effectLst/>
                <a:latin typeface="Calibri" panose="020F0502020204030204" pitchFamily="34" charset="0"/>
                <a:ea typeface="Calibri" panose="020F0502020204030204" pitchFamily="34" charset="0"/>
                <a:cs typeface="Times New Roman" panose="02020603050405020304" pitchFamily="18" charset="0"/>
              </a:rPr>
              <a:t> riding, etc.) while many left farming for city jobs such as security, hotel attendants, housekeepers etc. There is need for initiatives that could motivate young and older farmers through access to credits, irrigation facilities, and innovative climate change adaptive strategies. Unless something urgent is done climate change will continue to has significant negative impacts on the Nigeria socio-economic setup and agricultural productivity.</a:t>
            </a:r>
            <a:endParaRPr lang="en-US" sz="3000" dirty="0"/>
          </a:p>
        </p:txBody>
      </p:sp>
    </p:spTree>
    <p:extLst>
      <p:ext uri="{BB962C8B-B14F-4D97-AF65-F5344CB8AC3E}">
        <p14:creationId xmlns:p14="http://schemas.microsoft.com/office/powerpoint/2010/main" val="397756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47A604-F54A-2392-A53C-095CDFF8679F}"/>
              </a:ext>
            </a:extLst>
          </p:cNvPr>
          <p:cNvSpPr txBox="1"/>
          <p:nvPr/>
        </p:nvSpPr>
        <p:spPr>
          <a:xfrm>
            <a:off x="956603" y="332499"/>
            <a:ext cx="10381957" cy="5078313"/>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agricultural productivity. Rainfall variability is projected to continue to increase in Nigeria while precipitation in the south is expected to rise, exacerbating the risk of flooding and submersion of coastal cities and farm lands. Droughts in the Northern part is rising due to decreasing precipitation and the continued temperature rising. All these threatens agricultural productivity and need to be addressed as the population explodes. </a:t>
            </a:r>
            <a:endParaRPr lang="en-US" sz="3600" dirty="0"/>
          </a:p>
        </p:txBody>
      </p:sp>
    </p:spTree>
    <p:extLst>
      <p:ext uri="{BB962C8B-B14F-4D97-AF65-F5344CB8AC3E}">
        <p14:creationId xmlns:p14="http://schemas.microsoft.com/office/powerpoint/2010/main" val="81357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31E7-3631-2B7C-6E75-94EFD9CC4714}"/>
              </a:ext>
            </a:extLst>
          </p:cNvPr>
          <p:cNvSpPr>
            <a:spLocks noGrp="1"/>
          </p:cNvSpPr>
          <p:nvPr>
            <p:ph type="title"/>
          </p:nvPr>
        </p:nvSpPr>
        <p:spPr/>
        <p:txBody>
          <a:bodyPr/>
          <a:lstStyle/>
          <a:p>
            <a:r>
              <a:rPr lang="en-US" dirty="0"/>
              <a:t>FOOD IMPORT AND EXIMPORT </a:t>
            </a:r>
          </a:p>
        </p:txBody>
      </p:sp>
      <p:sp>
        <p:nvSpPr>
          <p:cNvPr id="4" name="TextBox 3">
            <a:extLst>
              <a:ext uri="{FF2B5EF4-FFF2-40B4-BE49-F238E27FC236}">
                <a16:creationId xmlns:a16="http://schemas.microsoft.com/office/drawing/2014/main" id="{6AD4B00C-3B86-BC5E-62AC-23C0C9C5CD21}"/>
              </a:ext>
            </a:extLst>
          </p:cNvPr>
          <p:cNvSpPr txBox="1"/>
          <p:nvPr/>
        </p:nvSpPr>
        <p:spPr>
          <a:xfrm>
            <a:off x="347396" y="491183"/>
            <a:ext cx="11441329" cy="5773696"/>
          </a:xfrm>
          <a:prstGeom prst="rect">
            <a:avLst/>
          </a:prstGeom>
          <a:noFill/>
        </p:spPr>
        <p:txBody>
          <a:bodyPr wrap="square">
            <a:spAutoFit/>
          </a:bodyPr>
          <a:lstStyle/>
          <a:p>
            <a:pPr marL="0" marR="0" algn="just">
              <a:lnSpc>
                <a:spcPct val="107000"/>
              </a:lnSpc>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1200"/>
              </a:spcAft>
            </a:pPr>
            <a:r>
              <a:rPr lang="en-US" sz="3600" dirty="0">
                <a:solidFill>
                  <a:srgbClr val="000000"/>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rPr>
              <a:t>The challenges arising from climate change have stifled food productivity thereby affecting the agricultural sector’s contribution to the country’s GDP. Increasing food imports due to the increasing population rise and climate change impacts on food security and agricultural productivity in Nigeria. Between 2016 and 2019</a:t>
            </a:r>
            <a:r>
              <a:rPr lang="en-US" sz="3600" dirty="0">
                <a:solidFill>
                  <a:srgbClr val="000000"/>
                </a:solidFill>
                <a:effectLst/>
                <a:highlight>
                  <a:srgbClr val="FFFFFF"/>
                </a:highlight>
                <a:latin typeface="Arial" panose="020B0604020202020204" pitchFamily="34" charset="0"/>
                <a:ea typeface="Times New Roman" panose="02020603050405020304" pitchFamily="18" charset="0"/>
              </a:rPr>
              <a:t> Nigeria’s cumulative agricultural imports stood at N3.35 trillion, four times higher than the agricultural export of N803 billion within the same period. </a:t>
            </a:r>
            <a:endParaRPr lang="en-US" sz="36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053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E907-885C-49B7-6C32-115EFA804EC8}"/>
              </a:ext>
            </a:extLst>
          </p:cNvPr>
          <p:cNvSpPr>
            <a:spLocks noGrp="1"/>
          </p:cNvSpPr>
          <p:nvPr>
            <p:ph type="title"/>
          </p:nvPr>
        </p:nvSpPr>
        <p:spPr>
          <a:xfrm>
            <a:off x="520505" y="156238"/>
            <a:ext cx="9650437" cy="1489682"/>
          </a:xfrm>
        </p:spPr>
        <p:txBody>
          <a:bodyPr>
            <a:noAutofit/>
          </a:bodyPr>
          <a:lstStyle/>
          <a:p>
            <a:pPr algn="ctr"/>
            <a:r>
              <a:rPr lang="en-US" sz="3200" b="1" kern="100" dirty="0">
                <a:solidFill>
                  <a:srgbClr val="000000"/>
                </a:solidFill>
                <a:effectLst/>
                <a:latin typeface="New time "/>
                <a:ea typeface="Calibri" panose="020F0502020204030204" pitchFamily="34" charset="0"/>
                <a:cs typeface="Times New Roman" panose="02020603050405020304" pitchFamily="18" charset="0"/>
              </a:rPr>
              <a:t>ENHANCING FOOD PRODUCTION THROUGH CLIMATE RESILIENCE SMART AGRICULTURE FOR SUSTAINABLE DEVELOPMENT IN NIGERIA</a:t>
            </a:r>
            <a:br>
              <a:rPr lang="en-US" sz="3200" kern="100" dirty="0">
                <a:effectLst/>
                <a:latin typeface="New time "/>
                <a:ea typeface="Calibri" panose="020F0502020204030204" pitchFamily="34" charset="0"/>
                <a:cs typeface="Times New Roman" panose="02020603050405020304" pitchFamily="18" charset="0"/>
              </a:rPr>
            </a:br>
            <a:endParaRPr lang="en-US" sz="3200" dirty="0">
              <a:latin typeface="New time "/>
            </a:endParaRPr>
          </a:p>
        </p:txBody>
      </p:sp>
      <p:sp>
        <p:nvSpPr>
          <p:cNvPr id="3" name="Content Placeholder 2">
            <a:extLst>
              <a:ext uri="{FF2B5EF4-FFF2-40B4-BE49-F238E27FC236}">
                <a16:creationId xmlns:a16="http://schemas.microsoft.com/office/drawing/2014/main" id="{D7474579-62F0-100D-CD89-C2121ACE74B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F247A4A-7F8C-036A-BFD0-37BAAE4E38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15600" cy="4281923"/>
          </a:xfrm>
          <a:prstGeom prst="rect">
            <a:avLst/>
          </a:prstGeom>
          <a:noFill/>
        </p:spPr>
      </p:pic>
    </p:spTree>
    <p:extLst>
      <p:ext uri="{BB962C8B-B14F-4D97-AF65-F5344CB8AC3E}">
        <p14:creationId xmlns:p14="http://schemas.microsoft.com/office/powerpoint/2010/main" val="153560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17B6-11A1-6130-5755-670A1F318AEE}"/>
              </a:ext>
            </a:extLst>
          </p:cNvPr>
          <p:cNvSpPr>
            <a:spLocks noGrp="1"/>
          </p:cNvSpPr>
          <p:nvPr>
            <p:ph type="title"/>
          </p:nvPr>
        </p:nvSpPr>
        <p:spPr>
          <a:xfrm>
            <a:off x="677334" y="609600"/>
            <a:ext cx="8596668" cy="726831"/>
          </a:xfrm>
        </p:spPr>
        <p:txBody>
          <a:bodyPr/>
          <a:lstStyle/>
          <a:p>
            <a:r>
              <a:rPr lang="en-US" dirty="0"/>
              <a:t>FOOD INPORT AND EXPORT</a:t>
            </a:r>
          </a:p>
        </p:txBody>
      </p:sp>
      <p:sp>
        <p:nvSpPr>
          <p:cNvPr id="4" name="TextBox 3">
            <a:extLst>
              <a:ext uri="{FF2B5EF4-FFF2-40B4-BE49-F238E27FC236}">
                <a16:creationId xmlns:a16="http://schemas.microsoft.com/office/drawing/2014/main" id="{809CF547-8BC8-6B23-649D-C364F4740568}"/>
              </a:ext>
            </a:extLst>
          </p:cNvPr>
          <p:cNvSpPr txBox="1"/>
          <p:nvPr/>
        </p:nvSpPr>
        <p:spPr>
          <a:xfrm>
            <a:off x="378518" y="1930400"/>
            <a:ext cx="10031573"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mn-cs"/>
              </a:rPr>
              <a:t>The National Bureau of Statistics (NBS) and the Centre Bank of Nigeria reported that the total agricultural imports into Nigeria from 2028 to 2022 amount to N6.916 trillion while total agricultural exports from the country within the period was N1.997 trillion, resulting in an agricultural trade deficit of N4.919 trillion. </a:t>
            </a:r>
            <a:endParaRPr kumimoji="0" lang="en-US" sz="36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27323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8E7DE8-17F6-FE20-9546-C984D68BB2C2}"/>
              </a:ext>
            </a:extLst>
          </p:cNvPr>
          <p:cNvSpPr txBox="1"/>
          <p:nvPr/>
        </p:nvSpPr>
        <p:spPr>
          <a:xfrm>
            <a:off x="309489" y="1235707"/>
            <a:ext cx="11057206" cy="4031873"/>
          </a:xfrm>
          <a:prstGeom prst="rect">
            <a:avLst/>
          </a:prstGeom>
          <a:noFill/>
        </p:spPr>
        <p:txBody>
          <a:bodyPr wrap="square">
            <a:spAutoFit/>
          </a:bodyPr>
          <a:lstStyle/>
          <a:p>
            <a:pPr marL="0" marR="0" algn="just">
              <a:spcBef>
                <a:spcPts val="0"/>
              </a:spcBef>
              <a:spcAft>
                <a:spcPts val="1200"/>
              </a:spcAft>
            </a:pPr>
            <a:r>
              <a:rPr lang="en-US" sz="3200" dirty="0">
                <a:solidFill>
                  <a:srgbClr val="000000"/>
                </a:solidFill>
                <a:effectLst/>
                <a:highlight>
                  <a:srgbClr val="FFFFFF"/>
                </a:highlight>
                <a:latin typeface="Arial" panose="020B0604020202020204" pitchFamily="34" charset="0"/>
                <a:ea typeface="Times New Roman" panose="02020603050405020304" pitchFamily="18" charset="0"/>
              </a:rPr>
              <a:t>Weather and time are changing and as such our method of food production should change to meet up with the growing population and changing time. The impacts of climate change on food and agricultural productivity are clear indications and need to institute intensified sustainable agricultural development for eradicating hunger by 2030 as stipulated by the United Nations Sustainable Development Goals (SDGs).     </a:t>
            </a:r>
            <a:endParaRPr lang="en-US" sz="32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5130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64D3-4765-E080-6745-9EC4383294D9}"/>
              </a:ext>
            </a:extLst>
          </p:cNvPr>
          <p:cNvSpPr>
            <a:spLocks noGrp="1"/>
          </p:cNvSpPr>
          <p:nvPr>
            <p:ph type="title"/>
          </p:nvPr>
        </p:nvSpPr>
        <p:spPr>
          <a:xfrm>
            <a:off x="663266" y="356382"/>
            <a:ext cx="8596668" cy="754966"/>
          </a:xfrm>
        </p:spPr>
        <p:txBody>
          <a:bodyPr>
            <a:normAutofit fontScale="90000"/>
          </a:bodyPr>
          <a:lstStyle/>
          <a:p>
            <a:pPr marL="0" marR="0" lvl="0" indent="0" defTabSz="914400" rtl="0" eaLnBrk="1" fontAlgn="auto" latinLnBrk="0" hangingPunct="1">
              <a:lnSpc>
                <a:spcPct val="107000"/>
              </a:lnSpc>
              <a:spcBef>
                <a:spcPts val="0"/>
              </a:spcBef>
              <a:spcAft>
                <a:spcPts val="800"/>
              </a:spcAft>
              <a:tabLst/>
              <a:defRPr/>
            </a:pPr>
            <a:r>
              <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CLIMATE SMART AGRICULTURE</a:t>
            </a:r>
            <a:b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2ABE7DBB-0A73-7CDF-43C3-D2D6F582A444}"/>
              </a:ext>
            </a:extLst>
          </p:cNvPr>
          <p:cNvSpPr txBox="1"/>
          <p:nvPr/>
        </p:nvSpPr>
        <p:spPr>
          <a:xfrm>
            <a:off x="663266" y="733865"/>
            <a:ext cx="10168857" cy="5865324"/>
          </a:xfrm>
          <a:prstGeom prst="rect">
            <a:avLst/>
          </a:prstGeom>
          <a:noFill/>
        </p:spPr>
        <p:txBody>
          <a:bodyPr wrap="square">
            <a:spAutoFit/>
          </a:bodyPr>
          <a:lstStyle/>
          <a:p>
            <a:pPr marL="0" marR="0" algn="just">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Smart agriculture is the adoption of advanced technologies and data-driven farm operations to optimize and improve sustainability in agricultural production. The technologies used for smart farming include artificial intelligence (AI), automation, sensors, location systems, robots and the Internet of Things (IoT). Smart agriculture is a modern farming method that delivers positive outcomes through intensification, adaptation and mitigation that support food production under the realities of climate change. The outcomes are timely intervention, specific applications and measurable outputs which are attainable and very realistic. </a:t>
            </a:r>
          </a:p>
        </p:txBody>
      </p:sp>
    </p:spTree>
    <p:extLst>
      <p:ext uri="{BB962C8B-B14F-4D97-AF65-F5344CB8AC3E}">
        <p14:creationId xmlns:p14="http://schemas.microsoft.com/office/powerpoint/2010/main" val="303831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2FC549-71BF-BA4B-793F-4C58B44C3F7F}"/>
              </a:ext>
            </a:extLst>
          </p:cNvPr>
          <p:cNvSpPr txBox="1"/>
          <p:nvPr/>
        </p:nvSpPr>
        <p:spPr>
          <a:xfrm>
            <a:off x="286043" y="215030"/>
            <a:ext cx="11619913" cy="7055842"/>
          </a:xfrm>
          <a:prstGeom prst="rect">
            <a:avLst/>
          </a:prstGeom>
          <a:noFill/>
        </p:spPr>
        <p:txBody>
          <a:bodyPr wrap="square">
            <a:spAutoFit/>
          </a:bodyPr>
          <a:lstStyle/>
          <a:p>
            <a:pPr algn="just">
              <a:lnSpc>
                <a:spcPct val="107000"/>
              </a:lnSpc>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concept of climate smart agriculture (CSA) is to deliver on multiple fronts. That is, it must feed the population, adapt to climate change and drastically reduce greenhouse gas (GHG) emissions. It is a holistic approach for sufficient food productivity to end food insecurity which at the same time promoting sustainable development while addressing climate change challenges. CAS identifies production systems that can best respond to the impacts of climate change and to adjust the system to suit local conditions. Its principle is built on the existing agricultural knowledge, technologies and sustainability. The practices and technologies simultaneously help in boosting food productivity, enhance resilience and reduce GHG emissions. It integrates land management – cropland, livestock, forests and fisheries – that address the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interlink challenges of food security and climate change. Global food demand is estimated to increase to feed a projected global population of 9.7 billion people by 2050 when the Nigeria’s projected population is estimated at 400 million people. </a:t>
            </a:r>
          </a:p>
          <a:p>
            <a:pPr marL="0" marR="0" algn="just">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sz="2400" dirty="0"/>
          </a:p>
        </p:txBody>
      </p:sp>
    </p:spTree>
    <p:extLst>
      <p:ext uri="{BB962C8B-B14F-4D97-AF65-F5344CB8AC3E}">
        <p14:creationId xmlns:p14="http://schemas.microsoft.com/office/powerpoint/2010/main" val="331021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B7E6-103D-2392-354A-05B59EF93ED7}"/>
              </a:ext>
            </a:extLst>
          </p:cNvPr>
          <p:cNvSpPr>
            <a:spLocks noGrp="1"/>
          </p:cNvSpPr>
          <p:nvPr>
            <p:ph type="title"/>
          </p:nvPr>
        </p:nvSpPr>
        <p:spPr>
          <a:xfrm>
            <a:off x="518160" y="187569"/>
            <a:ext cx="9863797" cy="1320800"/>
          </a:xfrm>
        </p:spPr>
        <p:txBody>
          <a:bodyPr>
            <a:normAutofit fontScale="90000"/>
          </a:bodyPr>
          <a:lstStyle/>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ENHANCING FOOD PRODUCTION AND SUSTAINABLE DEVELOPMENT IN NIGERIA THROUGH CSA</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F3BEE5E0-3417-8E4B-57F2-B7777B88A64A}"/>
              </a:ext>
            </a:extLst>
          </p:cNvPr>
          <p:cNvSpPr txBox="1"/>
          <p:nvPr/>
        </p:nvSpPr>
        <p:spPr>
          <a:xfrm>
            <a:off x="858128" y="1181237"/>
            <a:ext cx="10480431" cy="4455963"/>
          </a:xfrm>
          <a:prstGeom prst="rect">
            <a:avLst/>
          </a:prstGeom>
          <a:noFill/>
        </p:spPr>
        <p:txBody>
          <a:bodyPr wrap="square">
            <a:spAutoFit/>
          </a:bodyPr>
          <a:lstStyle/>
          <a:p>
            <a:pPr marL="0" marR="0" algn="just">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Climate Smart Agriculture (CSA) is built on the existing agricultural knowledge, technologies, and sustainable principles. The introduction to local farm holders is based on location and crop specifics. Farmers will likely understand and see it as an improvement on what they already know. Its distinctness are:</a:t>
            </a:r>
          </a:p>
          <a:p>
            <a:pPr marL="342900" marR="0" lvl="0" indent="-342900" algn="just">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It has an explicit focus on addressing climate change in the agrifood system </a:t>
            </a:r>
          </a:p>
        </p:txBody>
      </p:sp>
    </p:spTree>
    <p:extLst>
      <p:ext uri="{BB962C8B-B14F-4D97-AF65-F5344CB8AC3E}">
        <p14:creationId xmlns:p14="http://schemas.microsoft.com/office/powerpoint/2010/main" val="51309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7DC300-AF13-E157-37F9-AC288588A938}"/>
              </a:ext>
            </a:extLst>
          </p:cNvPr>
          <p:cNvSpPr txBox="1"/>
          <p:nvPr/>
        </p:nvSpPr>
        <p:spPr>
          <a:xfrm>
            <a:off x="886263" y="313003"/>
            <a:ext cx="9819250" cy="654499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CSA systematically considers the synergies and tradeoffs that exist between productivity, adaptation, and mitigation and </a:t>
            </a:r>
          </a:p>
          <a:p>
            <a:pPr marL="342900" marR="0" lvl="0" indent="-342900" algn="just">
              <a:lnSpc>
                <a:spcPct val="115000"/>
              </a:lnSpc>
              <a:spcBef>
                <a:spcPts val="0"/>
              </a:spcBef>
              <a:spcAft>
                <a:spcPts val="10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CSA encompasses a range of practices and technologies that are tailored to specific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3200" dirty="0">
                <a:effectLst/>
                <a:latin typeface="Calibri" panose="020F0502020204030204" pitchFamily="34" charset="0"/>
                <a:ea typeface="Calibri" panose="020F0502020204030204" pitchFamily="34" charset="0"/>
                <a:cs typeface="Times New Roman" panose="02020603050405020304" pitchFamily="18" charset="0"/>
              </a:rPr>
              <a:t>-ecological conditions and socio-economic context including the adoption of climate resilience crop varieties, agroforest, precision farming, improved livestock management, water management strategies and conservation agriculture techniques. </a:t>
            </a:r>
          </a:p>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35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5E48-ECF5-D1E0-6D67-56261E725D79}"/>
              </a:ext>
            </a:extLst>
          </p:cNvPr>
          <p:cNvSpPr>
            <a:spLocks noGrp="1"/>
          </p:cNvSpPr>
          <p:nvPr>
            <p:ph type="title"/>
          </p:nvPr>
        </p:nvSpPr>
        <p:spPr>
          <a:xfrm>
            <a:off x="649199" y="300111"/>
            <a:ext cx="8596668" cy="754966"/>
          </a:xfrm>
        </p:spPr>
        <p:txBody>
          <a:bodyPr/>
          <a:lstStyle/>
          <a:p>
            <a:r>
              <a:rPr lang="en-US" dirty="0"/>
              <a:t>BENEFITS OF CSA IMPLEMENTATION</a:t>
            </a:r>
          </a:p>
        </p:txBody>
      </p:sp>
      <p:sp>
        <p:nvSpPr>
          <p:cNvPr id="4" name="TextBox 3">
            <a:extLst>
              <a:ext uri="{FF2B5EF4-FFF2-40B4-BE49-F238E27FC236}">
                <a16:creationId xmlns:a16="http://schemas.microsoft.com/office/drawing/2014/main" id="{4369CDDE-5DAF-E8F0-4187-28E4CEB1B82E}"/>
              </a:ext>
            </a:extLst>
          </p:cNvPr>
          <p:cNvSpPr txBox="1"/>
          <p:nvPr/>
        </p:nvSpPr>
        <p:spPr>
          <a:xfrm>
            <a:off x="649199" y="1055077"/>
            <a:ext cx="9284677" cy="5179751"/>
          </a:xfrm>
          <a:prstGeom prst="rect">
            <a:avLst/>
          </a:prstGeom>
          <a:noFill/>
        </p:spPr>
        <p:txBody>
          <a:bodyPr wrap="square">
            <a:spAutoFit/>
          </a:bodyPr>
          <a:lstStyle/>
          <a:p>
            <a:pPr marL="257175" marR="0" algn="just">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Implementation of CSA practices lead to triple win achievements. </a:t>
            </a:r>
          </a:p>
          <a:p>
            <a:pPr marL="342900" marR="0" lvl="0" indent="-342900" algn="just">
              <a:lnSpc>
                <a:spcPct val="115000"/>
              </a:lnSpc>
              <a:spcBef>
                <a:spcPts val="0"/>
              </a:spcBef>
              <a:spcAft>
                <a:spcPts val="1000"/>
              </a:spcAft>
              <a:buFont typeface="+mj-lt"/>
              <a:buAutoNum type="arabicPeriod"/>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Enhanced Food productivity: </a:t>
            </a:r>
            <a:r>
              <a:rPr lang="en-US" sz="3200" dirty="0">
                <a:effectLst/>
                <a:latin typeface="Calibri" panose="020F0502020204030204" pitchFamily="34" charset="0"/>
                <a:ea typeface="Calibri" panose="020F0502020204030204" pitchFamily="34" charset="0"/>
                <a:cs typeface="Times New Roman" panose="02020603050405020304" pitchFamily="18" charset="0"/>
              </a:rPr>
              <a:t>More and higher quality food will be produced without putting an additional strain on natural resources. It improves nutrition security and boost incomes of farmers, especially for 75% of the world poor who live in rural areas and mainly rely on agriculture for their livelihood.</a:t>
            </a:r>
          </a:p>
        </p:txBody>
      </p:sp>
    </p:spTree>
    <p:extLst>
      <p:ext uri="{BB962C8B-B14F-4D97-AF65-F5344CB8AC3E}">
        <p14:creationId xmlns:p14="http://schemas.microsoft.com/office/powerpoint/2010/main" val="3772531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67CEF-8F97-2C5D-7249-6F8DD0D45A36}"/>
              </a:ext>
            </a:extLst>
          </p:cNvPr>
          <p:cNvSpPr txBox="1"/>
          <p:nvPr/>
        </p:nvSpPr>
        <p:spPr>
          <a:xfrm>
            <a:off x="689317" y="191460"/>
            <a:ext cx="9298745" cy="6288516"/>
          </a:xfrm>
          <a:prstGeom prst="rect">
            <a:avLst/>
          </a:prstGeom>
          <a:noFill/>
        </p:spPr>
        <p:txBody>
          <a:bodyPr wrap="square">
            <a:spAutoFit/>
          </a:bodyPr>
          <a:lstStyle/>
          <a:p>
            <a:pPr marL="342900" marR="0" lvl="0" indent="-342900" algn="just">
              <a:lnSpc>
                <a:spcPct val="115000"/>
              </a:lnSpc>
              <a:spcBef>
                <a:spcPts val="0"/>
              </a:spcBef>
              <a:spcAft>
                <a:spcPts val="0"/>
              </a:spcAft>
              <a:buFont typeface="+mj-lt"/>
              <a:buAutoNum type="arabicPeriod"/>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Enhance resilience agriculture: </a:t>
            </a:r>
            <a:r>
              <a:rPr lang="en-US" sz="3200" dirty="0">
                <a:effectLst/>
                <a:latin typeface="Calibri" panose="020F0502020204030204" pitchFamily="34" charset="0"/>
                <a:ea typeface="Calibri" panose="020F0502020204030204" pitchFamily="34" charset="0"/>
                <a:cs typeface="Times New Roman" panose="02020603050405020304" pitchFamily="18" charset="0"/>
              </a:rPr>
              <a:t>CSA will reduce vulnerability to droughts pests, diseases and other climate risks and shocks, and improve the capacity to adapt and grow in the face of longer-term stresses like increased seasonal variability and more erratic weather patterns. </a:t>
            </a:r>
          </a:p>
          <a:p>
            <a:pPr marL="342900" marR="0" lvl="0" indent="-342900" algn="just">
              <a:lnSpc>
                <a:spcPct val="115000"/>
              </a:lnSpc>
              <a:spcBef>
                <a:spcPts val="0"/>
              </a:spcBef>
              <a:spcAft>
                <a:spcPts val="1000"/>
              </a:spcAft>
              <a:buFont typeface="+mj-lt"/>
              <a:buAutoNum type="arabicPeriod"/>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Reduce emissions: </a:t>
            </a:r>
            <a:r>
              <a:rPr lang="en-US" sz="3200" dirty="0">
                <a:effectLst/>
                <a:latin typeface="Calibri" panose="020F0502020204030204" pitchFamily="34" charset="0"/>
                <a:ea typeface="Calibri" panose="020F0502020204030204" pitchFamily="34" charset="0"/>
                <a:cs typeface="Times New Roman" panose="02020603050405020304" pitchFamily="18" charset="0"/>
              </a:rPr>
              <a:t>By its implementation it reduces greenhouse gas emissions in food production systems, avoid deforestation due to cropland expansion, and increase the carbon sequestration of plants and soils. </a:t>
            </a:r>
          </a:p>
        </p:txBody>
      </p:sp>
    </p:spTree>
    <p:extLst>
      <p:ext uri="{BB962C8B-B14F-4D97-AF65-F5344CB8AC3E}">
        <p14:creationId xmlns:p14="http://schemas.microsoft.com/office/powerpoint/2010/main" val="392821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22B-B5C9-038E-E37A-F3852F3A90B3}"/>
              </a:ext>
            </a:extLst>
          </p:cNvPr>
          <p:cNvSpPr>
            <a:spLocks noGrp="1"/>
          </p:cNvSpPr>
          <p:nvPr>
            <p:ph type="title"/>
          </p:nvPr>
        </p:nvSpPr>
        <p:spPr>
          <a:xfrm>
            <a:off x="677334" y="309489"/>
            <a:ext cx="9662420" cy="1083213"/>
          </a:xfrm>
        </p:spPr>
        <p:txBody>
          <a:bodyPr>
            <a:normAutofit fontScale="90000"/>
          </a:bodyPr>
          <a:lstStyle/>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WAY FORWARD FOR CLIMATE RESILIENCE AGRICULTURE FOR SUSTAINABLE DEVELOPMENT</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F865AF3B-9E43-4176-0E9E-454B8378FF12}"/>
              </a:ext>
            </a:extLst>
          </p:cNvPr>
          <p:cNvSpPr txBox="1"/>
          <p:nvPr/>
        </p:nvSpPr>
        <p:spPr>
          <a:xfrm>
            <a:off x="677334" y="1729429"/>
            <a:ext cx="10408008" cy="5143139"/>
          </a:xfrm>
          <a:prstGeom prst="rect">
            <a:avLst/>
          </a:prstGeom>
          <a:noFill/>
        </p:spPr>
        <p:txBody>
          <a:bodyPr wrap="square">
            <a:spAutoFit/>
          </a:bodyPr>
          <a:lstStyle/>
          <a:p>
            <a:pPr marL="0" marR="0" algn="just">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For enhanced food productivity and sustainability in agricultural development government should fund more research into local crops adaptation to local climatic conditions. This will help to align available finance with the relevance of the sector. Small farm holders that produce the bulk of food supply should be encouraged and supported by making more finance available to them to practice CSA. The support African Development Bank through its Agrifood systems gives to smallholders to boost agriculture through climate finance acceleration is a commendable development. The current financial flows need to be realigned and sustained in order to support a sustainable agrifood system transformation.  </a:t>
            </a:r>
          </a:p>
        </p:txBody>
      </p:sp>
    </p:spTree>
    <p:extLst>
      <p:ext uri="{BB962C8B-B14F-4D97-AF65-F5344CB8AC3E}">
        <p14:creationId xmlns:p14="http://schemas.microsoft.com/office/powerpoint/2010/main" val="4769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6A0B08-3881-C542-D1E4-F1B3C974989E}"/>
              </a:ext>
            </a:extLst>
          </p:cNvPr>
          <p:cNvSpPr txBox="1"/>
          <p:nvPr/>
        </p:nvSpPr>
        <p:spPr>
          <a:xfrm>
            <a:off x="520499" y="459855"/>
            <a:ext cx="9805182" cy="1915974"/>
          </a:xfrm>
          <a:prstGeom prst="rect">
            <a:avLst/>
          </a:prstGeom>
          <a:noFill/>
        </p:spPr>
        <p:txBody>
          <a:bodyPr wrap="square">
            <a:spAutoFit/>
          </a:bodyPr>
          <a:lstStyle/>
          <a:p>
            <a:pPr marL="0" marR="0" algn="just">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Farmers are finding it hard to plan and manage production due to changing crop patterns. Therefore, to help the farm holders achieve the objectives of sufficient food production for sustainable development in Nigeria the underlisted items are important.</a:t>
            </a:r>
          </a:p>
        </p:txBody>
      </p:sp>
      <p:sp>
        <p:nvSpPr>
          <p:cNvPr id="5" name="TextBox 4">
            <a:extLst>
              <a:ext uri="{FF2B5EF4-FFF2-40B4-BE49-F238E27FC236}">
                <a16:creationId xmlns:a16="http://schemas.microsoft.com/office/drawing/2014/main" id="{C6B134C0-4570-528D-C5CA-0A7E36B5B300}"/>
              </a:ext>
            </a:extLst>
          </p:cNvPr>
          <p:cNvSpPr txBox="1"/>
          <p:nvPr/>
        </p:nvSpPr>
        <p:spPr>
          <a:xfrm>
            <a:off x="970672" y="2375829"/>
            <a:ext cx="9467556" cy="3966214"/>
          </a:xfrm>
          <a:prstGeom prst="rect">
            <a:avLst/>
          </a:prstGeom>
          <a:noFill/>
        </p:spPr>
        <p:txBody>
          <a:bodyPr wrap="square">
            <a:spAutoFit/>
          </a:bodyPr>
          <a:lstStyle/>
          <a:p>
            <a:pPr marL="342900" marR="0" lvl="0" indent="-342900">
              <a:lnSpc>
                <a:spcPct val="115000"/>
              </a:lnSpc>
              <a:spcBef>
                <a:spcPts val="0"/>
              </a:spcBef>
              <a:spcAft>
                <a:spcPts val="100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Formation of Commercial Agriculture for Smallholder Agriculture and Agribusiness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In Nigeria, over 80% of smallholders form bulk of agricultural farm holders. Formation of Commercial Agriculture for Smallholder and Agribusiness (CASA) through development partners and introduction of climate smart agriculture (CSA) practices will help transform Nigeria agri-food systems towards green and resilient practices with the project intervention. </a:t>
            </a:r>
          </a:p>
          <a:p>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15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97EB-F979-EBE6-43BC-339839EFA291}"/>
              </a:ext>
            </a:extLst>
          </p:cNvPr>
          <p:cNvSpPr>
            <a:spLocks noGrp="1"/>
          </p:cNvSpPr>
          <p:nvPr>
            <p:ph type="title"/>
          </p:nvPr>
        </p:nvSpPr>
        <p:spPr>
          <a:xfrm>
            <a:off x="670560" y="0"/>
            <a:ext cx="8596668" cy="656492"/>
          </a:xfrm>
        </p:spPr>
        <p:txBody>
          <a:bodyPr/>
          <a:lstStyle/>
          <a:p>
            <a:r>
              <a:rPr lang="en-US" dirty="0"/>
              <a:t>Abstract</a:t>
            </a:r>
          </a:p>
        </p:txBody>
      </p:sp>
      <p:sp>
        <p:nvSpPr>
          <p:cNvPr id="6" name="TextBox 5">
            <a:extLst>
              <a:ext uri="{FF2B5EF4-FFF2-40B4-BE49-F238E27FC236}">
                <a16:creationId xmlns:a16="http://schemas.microsoft.com/office/drawing/2014/main" id="{BD443FA6-B862-4361-5266-4C1D4C387EE6}"/>
              </a:ext>
            </a:extLst>
          </p:cNvPr>
          <p:cNvSpPr txBox="1"/>
          <p:nvPr/>
        </p:nvSpPr>
        <p:spPr>
          <a:xfrm>
            <a:off x="548640" y="478303"/>
            <a:ext cx="10972800" cy="6124754"/>
          </a:xfrm>
          <a:prstGeom prst="rect">
            <a:avLst/>
          </a:prstGeom>
          <a:noFill/>
        </p:spPr>
        <p:txBody>
          <a:bodyPr wrap="square">
            <a:spAutoFit/>
          </a:bodyPr>
          <a:lstStyle/>
          <a:p>
            <a:pPr algn="just"/>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change is perhaps the most serious environmental threat to humanity and the global food web. The impacts of climate change are manifest in hunger, low agricultural productivity, poverty, malnourishments and high soaring prices of food stuff that are presently ravaging the entire land. The challenges of changing weather, rain variability, increasing temperature rise, drought, deforestation and low productivity underscores the need for this paper. ``The paper discuses measures and ways to enhance food production through climate resilience smart agriculture in Nigeria. Nigeria’s farming community consists 70% of the population out of which 88.4% constitutes subsistence and 11.6% are the medium to large scale framing which produce about 70% of the food consumed by over 200 million Nigerians. Solution to ameliorating the increasing impacts of climate change should be individual-government-private sector driven. </a:t>
            </a:r>
            <a:endParaRPr lang="en-US" sz="2800" dirty="0"/>
          </a:p>
        </p:txBody>
      </p:sp>
    </p:spTree>
    <p:extLst>
      <p:ext uri="{BB962C8B-B14F-4D97-AF65-F5344CB8AC3E}">
        <p14:creationId xmlns:p14="http://schemas.microsoft.com/office/powerpoint/2010/main" val="767517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E43548-E783-54AE-5ECC-AA08F9335347}"/>
              </a:ext>
            </a:extLst>
          </p:cNvPr>
          <p:cNvSpPr txBox="1"/>
          <p:nvPr/>
        </p:nvSpPr>
        <p:spPr>
          <a:xfrm>
            <a:off x="928467" y="839169"/>
            <a:ext cx="9355015"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mainstream climate change adoption measures at small farm holders’ level, employment of the services of Technical Assistants whose works should be an important pathway for climate change outreach to farmers all the year-round, providing timely advisory services and imparting knowledge to farmers on Nursery Management, Integrated Pest Management and introduction of new variety of disease resistant seeds and climate farming technologies is imperative.  Demonstration farms should be built at zonal levels to acquaint and educate farmers on the new technologies and farming practices. CASA will help small farm holders’ transits from traditional farming technologies into a more climate-smart agriculture. </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436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CD6768-DB66-A035-CDC9-513E3F11732B}"/>
              </a:ext>
            </a:extLst>
          </p:cNvPr>
          <p:cNvSpPr txBox="1"/>
          <p:nvPr/>
        </p:nvSpPr>
        <p:spPr>
          <a:xfrm>
            <a:off x="759656" y="489731"/>
            <a:ext cx="9003322" cy="5338384"/>
          </a:xfrm>
          <a:prstGeom prst="rect">
            <a:avLst/>
          </a:prstGeom>
          <a:noFill/>
        </p:spPr>
        <p:txBody>
          <a:bodyPr wrap="square">
            <a:spAutoFit/>
          </a:bodyPr>
          <a:lstStyle/>
          <a:p>
            <a:pPr marR="0" lvl="0" algn="just">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2. Pre-Condition for Adoption of Agricultural Adaptation Measures.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Farmers perception that the climate is changing and their farm yields are adversely affected is a pre-condition for the adoption of new agricultural adaptation measures for sustainable and improved yield. Farmers largely endorse adaptative action focused on preparing for more extreme weather events.  Adaption action is possible only when farmers perceive climate change as a threat.</a:t>
            </a:r>
          </a:p>
        </p:txBody>
      </p:sp>
    </p:spTree>
    <p:extLst>
      <p:ext uri="{BB962C8B-B14F-4D97-AF65-F5344CB8AC3E}">
        <p14:creationId xmlns:p14="http://schemas.microsoft.com/office/powerpoint/2010/main" val="190411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3BFC7E-33BD-5B4A-00ED-FEAC099DE492}"/>
              </a:ext>
            </a:extLst>
          </p:cNvPr>
          <p:cNvSpPr txBox="1"/>
          <p:nvPr/>
        </p:nvSpPr>
        <p:spPr>
          <a:xfrm>
            <a:off x="661182" y="345110"/>
            <a:ext cx="9847384" cy="5706755"/>
          </a:xfrm>
          <a:prstGeom prst="rect">
            <a:avLst/>
          </a:prstGeom>
          <a:noFill/>
        </p:spPr>
        <p:txBody>
          <a:bodyPr wrap="square">
            <a:spAutoFit/>
          </a:bodyPr>
          <a:lstStyle/>
          <a:p>
            <a:pPr marR="0" lvl="0" algn="just">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3. Right climate-friendly technologies and practices for enhanced food production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Finding the right climate friendly technologies and practices is a major factor towards enhanced and improved food production. Every farm is unique on its own and there is no one-size fits or methods while there are many climate-smart technologies available for improved yield. For instance farmers will like to install drip irrigation system that provides their farm with ample supply of water, save time and the same time conserve resources for them. For enhanced and improved product quality technologies should be tailored towards specific needs of the location and the plot of land to produce the best result.</a:t>
            </a:r>
          </a:p>
        </p:txBody>
      </p:sp>
    </p:spTree>
    <p:extLst>
      <p:ext uri="{BB962C8B-B14F-4D97-AF65-F5344CB8AC3E}">
        <p14:creationId xmlns:p14="http://schemas.microsoft.com/office/powerpoint/2010/main" val="4153272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8A96DD-F1F7-BFC2-D7F5-78DEE6757541}"/>
              </a:ext>
            </a:extLst>
          </p:cNvPr>
          <p:cNvSpPr txBox="1"/>
          <p:nvPr/>
        </p:nvSpPr>
        <p:spPr>
          <a:xfrm>
            <a:off x="731520" y="894765"/>
            <a:ext cx="9734843" cy="3860159"/>
          </a:xfrm>
          <a:prstGeom prst="rect">
            <a:avLst/>
          </a:prstGeom>
          <a:noFill/>
        </p:spPr>
        <p:txBody>
          <a:bodyPr wrap="square">
            <a:spAutoFit/>
          </a:bodyPr>
          <a:lstStyle/>
          <a:p>
            <a:pPr marR="0" lvl="0" algn="just">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4. Demonstration Farm Crucial for Enhanced Food Production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Climate smart agricultural practice as a technology is new to many farm holders. Demo-plots are one of the most common features of agricultural extension and are important tools for enabling farmers to learn first-hand about improved agricultural production practices.</a:t>
            </a:r>
          </a:p>
        </p:txBody>
      </p:sp>
    </p:spTree>
    <p:extLst>
      <p:ext uri="{BB962C8B-B14F-4D97-AF65-F5344CB8AC3E}">
        <p14:creationId xmlns:p14="http://schemas.microsoft.com/office/powerpoint/2010/main" val="1555246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2F5262-E2DD-4499-A329-DE079702A916}"/>
              </a:ext>
            </a:extLst>
          </p:cNvPr>
          <p:cNvSpPr txBox="1"/>
          <p:nvPr/>
        </p:nvSpPr>
        <p:spPr>
          <a:xfrm>
            <a:off x="365760" y="196051"/>
            <a:ext cx="10438227" cy="6392263"/>
          </a:xfrm>
          <a:prstGeom prst="rect">
            <a:avLst/>
          </a:prstGeom>
          <a:noFill/>
        </p:spPr>
        <p:txBody>
          <a:bodyPr wrap="square">
            <a:spAutoFit/>
          </a:bodyPr>
          <a:lstStyle/>
          <a:p>
            <a:pPr marL="0" marR="0" algn="just">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Well-organized demonstration plots contribute to the dissemination of information that simulates farmers to adopt new innovative ideas and practices to improve the quality of produce and increase farm output and income. Farmers want foolproof technologies to be convinced.  Conducting demo plots also helps to intensify the impact of training and stimulate interest and credibility. Farmers want a demo where they can witness the new technologies in action and get to observe the increase in productivity before they start adopting. “Some even doubt the technology until the produce is harvested and they get to see for themselves the changes. Farmers want ‘foolproof’ technologies. </a:t>
            </a:r>
          </a:p>
        </p:txBody>
      </p:sp>
    </p:spTree>
    <p:extLst>
      <p:ext uri="{BB962C8B-B14F-4D97-AF65-F5344CB8AC3E}">
        <p14:creationId xmlns:p14="http://schemas.microsoft.com/office/powerpoint/2010/main" val="3854155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F3B7-FDC0-AFD8-A957-D74CCFCB09D7}"/>
              </a:ext>
            </a:extLst>
          </p:cNvPr>
          <p:cNvSpPr>
            <a:spLocks noGrp="1"/>
          </p:cNvSpPr>
          <p:nvPr>
            <p:ph type="title"/>
          </p:nvPr>
        </p:nvSpPr>
        <p:spPr>
          <a:xfrm>
            <a:off x="649199" y="145366"/>
            <a:ext cx="8596668" cy="684628"/>
          </a:xfrm>
        </p:spPr>
        <p:txBody>
          <a:bodyPr/>
          <a:lstStyle/>
          <a:p>
            <a:r>
              <a:rPr lang="en-US" dirty="0"/>
              <a:t>CONCLUSION</a:t>
            </a:r>
          </a:p>
        </p:txBody>
      </p:sp>
      <p:sp>
        <p:nvSpPr>
          <p:cNvPr id="4" name="TextBox 3">
            <a:extLst>
              <a:ext uri="{FF2B5EF4-FFF2-40B4-BE49-F238E27FC236}">
                <a16:creationId xmlns:a16="http://schemas.microsoft.com/office/drawing/2014/main" id="{6DAD8DD5-241F-11E5-E81B-706629EB3382}"/>
              </a:ext>
            </a:extLst>
          </p:cNvPr>
          <p:cNvSpPr txBox="1"/>
          <p:nvPr/>
        </p:nvSpPr>
        <p:spPr>
          <a:xfrm>
            <a:off x="649199" y="829994"/>
            <a:ext cx="9985976" cy="4808368"/>
          </a:xfrm>
          <a:prstGeom prst="rect">
            <a:avLst/>
          </a:prstGeom>
          <a:noFill/>
        </p:spPr>
        <p:txBody>
          <a:bodyPr wrap="square">
            <a:spAutoFit/>
          </a:bodyPr>
          <a:lstStyle/>
          <a:p>
            <a:pPr marL="0" marR="0" algn="just">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For enhanced food productivity and sustainability in agricultural development government should fund more research into local crops adaptation to local climatic conditions. This will help to align available finance with the relevance of the sector. Small farm holders that produce the bulk of food supply should be encouraged and supported by making more finance available to them to practice CSA. </a:t>
            </a:r>
          </a:p>
        </p:txBody>
      </p:sp>
    </p:spTree>
    <p:extLst>
      <p:ext uri="{BB962C8B-B14F-4D97-AF65-F5344CB8AC3E}">
        <p14:creationId xmlns:p14="http://schemas.microsoft.com/office/powerpoint/2010/main" val="2405333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3A77-B6CD-37E9-E5FA-9CD141856C16}"/>
              </a:ext>
            </a:extLst>
          </p:cNvPr>
          <p:cNvSpPr>
            <a:spLocks noGrp="1"/>
          </p:cNvSpPr>
          <p:nvPr>
            <p:ph type="title"/>
          </p:nvPr>
        </p:nvSpPr>
        <p:spPr>
          <a:xfrm>
            <a:off x="1969477" y="2768600"/>
            <a:ext cx="7343335" cy="1320800"/>
          </a:xfrm>
        </p:spPr>
        <p:txBody>
          <a:bodyPr>
            <a:normAutofit/>
          </a:bodyPr>
          <a:lstStyle/>
          <a:p>
            <a:r>
              <a:rPr lang="en-US" sz="4000" b="1" dirty="0"/>
              <a:t>THANK YOU FOR LISTENING</a:t>
            </a:r>
          </a:p>
        </p:txBody>
      </p:sp>
    </p:spTree>
    <p:extLst>
      <p:ext uri="{BB962C8B-B14F-4D97-AF65-F5344CB8AC3E}">
        <p14:creationId xmlns:p14="http://schemas.microsoft.com/office/powerpoint/2010/main" val="883753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E360C-E7F4-4A1E-475D-C46B2CC3186B}"/>
              </a:ext>
            </a:extLst>
          </p:cNvPr>
          <p:cNvSpPr txBox="1"/>
          <p:nvPr/>
        </p:nvSpPr>
        <p:spPr>
          <a:xfrm>
            <a:off x="970671" y="924138"/>
            <a:ext cx="8510954" cy="4524315"/>
          </a:xfrm>
          <a:prstGeom prst="rect">
            <a:avLst/>
          </a:prstGeom>
          <a:noFill/>
        </p:spPr>
        <p:txBody>
          <a:bodyPr wrap="square">
            <a:spAutoFit/>
          </a:bodyPr>
          <a:lstStyle/>
          <a:p>
            <a:pPr algn="just"/>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support African Development Bank through its Agrifood systems gives to smallholders to boost agriculture through climate finance acceleration is a commendable development. The current financial flows need to be realigned and sustained in order to support a sustainable agrifood system transformation.</a:t>
            </a:r>
            <a:endParaRPr lang="en-US" sz="3600" dirty="0"/>
          </a:p>
        </p:txBody>
      </p:sp>
    </p:spTree>
    <p:extLst>
      <p:ext uri="{BB962C8B-B14F-4D97-AF65-F5344CB8AC3E}">
        <p14:creationId xmlns:p14="http://schemas.microsoft.com/office/powerpoint/2010/main" val="20552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E973F8-4D75-AF10-B3CC-351CE4D1F96D}"/>
              </a:ext>
            </a:extLst>
          </p:cNvPr>
          <p:cNvSpPr txBox="1"/>
          <p:nvPr/>
        </p:nvSpPr>
        <p:spPr>
          <a:xfrm>
            <a:off x="520505" y="401676"/>
            <a:ext cx="11240086" cy="6124754"/>
          </a:xfrm>
          <a:prstGeom prst="rect">
            <a:avLst/>
          </a:prstGeom>
          <a:noFill/>
        </p:spPr>
        <p:txBody>
          <a:bodyPr wrap="square">
            <a:spAutoFit/>
          </a:bodyPr>
          <a:lstStyle/>
          <a:p>
            <a:pPr algn="just"/>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Therefore, in the face of exploding population and increasing impacts of climate change, climate resilience smart agriculture has major key role to play. Benefits of smart agriculture include improved food production, use of modern equipment to enhance food production, growing climate change resistant crops and seedlings, enhanced environment etc. Government </a:t>
            </a:r>
            <a:r>
              <a:rPr lang="en-U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programmes</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should be tailored towards achieving active participation of everyone, funding of agricultural research, empowerment of local farm holders, capacity building, drought resistant and short duration high yielding crop development, integration of indigenous and modern knowledge on climate change adaptation, strengthening of extension services and encouragement of the formation of farmers groups. </a:t>
            </a:r>
            <a:r>
              <a:rPr lang="en-US" sz="2800" dirty="0">
                <a:solidFill>
                  <a:srgbClr val="313131"/>
                </a:solidFill>
                <a:effectLst/>
                <a:latin typeface="Calibri" panose="020F0502020204030204" pitchFamily="34" charset="0"/>
                <a:ea typeface="Calibri" panose="020F0502020204030204" pitchFamily="34" charset="0"/>
                <a:cs typeface="Times New Roman" panose="02020603050405020304" pitchFamily="18" charset="0"/>
              </a:rPr>
              <a:t>This paper highlights key impacts of climate change on Nigeria agricultural development. It provides policy recommendations to address these challenges for sufficient food production</a:t>
            </a:r>
            <a:endParaRPr lang="en-US" sz="2800" dirty="0"/>
          </a:p>
        </p:txBody>
      </p:sp>
    </p:spTree>
    <p:extLst>
      <p:ext uri="{BB962C8B-B14F-4D97-AF65-F5344CB8AC3E}">
        <p14:creationId xmlns:p14="http://schemas.microsoft.com/office/powerpoint/2010/main" val="336740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2A32-3464-84CC-AEE4-9C39EFF1F167}"/>
              </a:ext>
            </a:extLst>
          </p:cNvPr>
          <p:cNvSpPr>
            <a:spLocks noGrp="1"/>
          </p:cNvSpPr>
          <p:nvPr>
            <p:ph type="title"/>
          </p:nvPr>
        </p:nvSpPr>
        <p:spPr>
          <a:xfrm>
            <a:off x="649198" y="173502"/>
            <a:ext cx="8596668" cy="501748"/>
          </a:xfrm>
        </p:spPr>
        <p:txBody>
          <a:bodyPr>
            <a:normAutofit fontScale="90000"/>
          </a:bodyPr>
          <a:lstStyle/>
          <a:p>
            <a:r>
              <a:rPr lang="en-US" dirty="0">
                <a:solidFill>
                  <a:schemeClr val="tx1"/>
                </a:solidFill>
              </a:rPr>
              <a:t>Introduction</a:t>
            </a:r>
          </a:p>
        </p:txBody>
      </p:sp>
      <p:sp>
        <p:nvSpPr>
          <p:cNvPr id="4" name="TextBox 3">
            <a:extLst>
              <a:ext uri="{FF2B5EF4-FFF2-40B4-BE49-F238E27FC236}">
                <a16:creationId xmlns:a16="http://schemas.microsoft.com/office/drawing/2014/main" id="{3E732F5A-DE7C-D949-9AD3-E1C85FB0D988}"/>
              </a:ext>
            </a:extLst>
          </p:cNvPr>
          <p:cNvSpPr txBox="1"/>
          <p:nvPr/>
        </p:nvSpPr>
        <p:spPr>
          <a:xfrm>
            <a:off x="406655" y="818720"/>
            <a:ext cx="10341062" cy="4798878"/>
          </a:xfrm>
          <a:prstGeom prst="rect">
            <a:avLst/>
          </a:prstGeom>
          <a:noFill/>
        </p:spPr>
        <p:txBody>
          <a:bodyPr wrap="square">
            <a:spAutoFit/>
          </a:bodyPr>
          <a:lstStyle/>
          <a:p>
            <a:pPr marL="0" marR="0" algn="just">
              <a:lnSpc>
                <a:spcPct val="107000"/>
              </a:lnSpc>
              <a:spcBef>
                <a:spcPts val="0"/>
              </a:spcBef>
              <a:spcAft>
                <a:spcPts val="80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Our forefathers were able to feed the population then because all were involved in agriculture both the father, mother and the children. But things have really changed. Since the advent of white-collar job only very few individuals are involved in agricultural production. Even in the face of population explosion not many would want to be involved in agriculture yet all would want to eat the best food whatsoever. Majority of people that read agriculture and related disciplines won’t want to be associated or involved in agriculture. </a:t>
            </a:r>
            <a:endParaRPr lang="en-US" sz="3200" dirty="0"/>
          </a:p>
        </p:txBody>
      </p:sp>
    </p:spTree>
    <p:extLst>
      <p:ext uri="{BB962C8B-B14F-4D97-AF65-F5344CB8AC3E}">
        <p14:creationId xmlns:p14="http://schemas.microsoft.com/office/powerpoint/2010/main" val="257814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ADA63-1EA5-400A-ACAB-46A4B16307F9}"/>
              </a:ext>
            </a:extLst>
          </p:cNvPr>
          <p:cNvSpPr txBox="1"/>
          <p:nvPr/>
        </p:nvSpPr>
        <p:spPr>
          <a:xfrm>
            <a:off x="647114" y="297338"/>
            <a:ext cx="10677378" cy="54289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200" dirty="0">
                <a:effectLst/>
                <a:latin typeface="Calibri" panose="020F0502020204030204" pitchFamily="34" charset="0"/>
                <a:ea typeface="Calibri" panose="020F0502020204030204" pitchFamily="34" charset="0"/>
                <a:cs typeface="Times New Roman" panose="02020603050405020304" pitchFamily="18" charset="0"/>
              </a:rPr>
              <a:t>Agriculture as a vital sector in the Nigeria economy contributes approximately 23% of the country’s GDP. The country has 70.8 million hectares of land area with rich agricultural sector base. Agriculture employs about 70% of the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3200" dirty="0">
                <a:effectLst/>
                <a:latin typeface="Calibri" panose="020F0502020204030204" pitchFamily="34" charset="0"/>
                <a:ea typeface="Calibri" panose="020F0502020204030204" pitchFamily="34" charset="0"/>
                <a:cs typeface="Times New Roman" panose="02020603050405020304" pitchFamily="18" charset="0"/>
              </a:rPr>
              <a:t> force.</a:t>
            </a:r>
            <a:endPar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effect is the soaring rise in food prices and general hardship. Population is outgrowing the rate of food production. </a:t>
            </a:r>
            <a:endPar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Agriculture as a vital sector in the Nigeria economy contributes approximately 23% of the country’s GDP. The country has 70.8 million hectares of land area with rich agricultural sector base. Agriculture employs about 70% of the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labour</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force.</a:t>
            </a:r>
            <a:endParaRPr kumimoji="0" lang="en-US"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2988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37EE77-3102-0FFC-07C9-74518202F760}"/>
              </a:ext>
            </a:extLst>
          </p:cNvPr>
          <p:cNvSpPr txBox="1"/>
          <p:nvPr/>
        </p:nvSpPr>
        <p:spPr>
          <a:xfrm>
            <a:off x="506436" y="239714"/>
            <a:ext cx="11282290" cy="5016758"/>
          </a:xfrm>
          <a:prstGeom prst="rect">
            <a:avLst/>
          </a:prstGeom>
          <a:noFill/>
        </p:spPr>
        <p:txBody>
          <a:bodyPr wrap="square">
            <a:spAutoFit/>
          </a:bodyPr>
          <a:lstStyle/>
          <a:p>
            <a:pPr algn="just"/>
            <a:r>
              <a:rPr lang="en-US" sz="3200" dirty="0">
                <a:effectLst/>
                <a:latin typeface="Calibri" panose="020F0502020204030204" pitchFamily="34" charset="0"/>
                <a:ea typeface="Calibri" panose="020F0502020204030204" pitchFamily="34" charset="0"/>
                <a:cs typeface="Times New Roman" panose="02020603050405020304" pitchFamily="18" charset="0"/>
              </a:rPr>
              <a:t>However, the major farming work are done by small farm holders who constitute 88.4% of the total while 11.6% are involved in medium to large scale production. Nigerian’s food import bill is on the increase and therefore a concern for the development of the economy. Factors like inadequate infrastructure, poor land tenure systems, low levels of irrigation application, land degradation, low technology, high production cost and poor distribution of inputs, limited financing, high post-harvest losses and poor access to markets and insecurity have been identified as challenges that contribute to the decline in food productivity.</a:t>
            </a:r>
            <a:endParaRPr lang="en-US" sz="3200" dirty="0"/>
          </a:p>
        </p:txBody>
      </p:sp>
    </p:spTree>
    <p:extLst>
      <p:ext uri="{BB962C8B-B14F-4D97-AF65-F5344CB8AC3E}">
        <p14:creationId xmlns:p14="http://schemas.microsoft.com/office/powerpoint/2010/main" val="100029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9B0FFD-C9F1-1493-44DD-A308C89E0111}"/>
              </a:ext>
            </a:extLst>
          </p:cNvPr>
          <p:cNvSpPr txBox="1"/>
          <p:nvPr/>
        </p:nvSpPr>
        <p:spPr>
          <a:xfrm>
            <a:off x="506437" y="520505"/>
            <a:ext cx="11113477" cy="5784276"/>
          </a:xfrm>
          <a:prstGeom prst="rect">
            <a:avLst/>
          </a:prstGeom>
          <a:noFill/>
        </p:spPr>
        <p:txBody>
          <a:bodyPr wrap="square">
            <a:spAutoFit/>
          </a:bodyPr>
          <a:lstStyle/>
          <a:p>
            <a:pPr marL="0" marR="0" algn="just">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Climate change exacerbates existing challenges, including low agricultural productivity and inadequate technology adoption. Reduced rainfall, shorter growing seasons, and rising temperatures threaten agricultural output, with some crops potentially facing yield reductions of up to 25 percent by 2050. </a:t>
            </a:r>
          </a:p>
          <a:p>
            <a:r>
              <a:rPr lang="en-US" sz="3200" dirty="0">
                <a:effectLst/>
                <a:latin typeface="Times New Roman" panose="02020603050405020304" pitchFamily="18" charset="0"/>
                <a:ea typeface="Calibri" panose="020F0502020204030204" pitchFamily="34" charset="0"/>
              </a:rPr>
              <a:t>Climate change is a reality and the global impact is felt everywhere. Rivers and streams are drying up, lands are being degraded due to deforestation, desertification and erosion, temperature rise and rainfall variability and the rising cost of living. These are the signs that the weather is changing and the global eco-system is being distorted and no longer in equilibrium.</a:t>
            </a:r>
            <a:endParaRPr lang="en-US" sz="3200" dirty="0"/>
          </a:p>
        </p:txBody>
      </p:sp>
    </p:spTree>
    <p:extLst>
      <p:ext uri="{BB962C8B-B14F-4D97-AF65-F5344CB8AC3E}">
        <p14:creationId xmlns:p14="http://schemas.microsoft.com/office/powerpoint/2010/main" val="316596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703F26-8087-454B-8771-CF0972FEA909}"/>
              </a:ext>
            </a:extLst>
          </p:cNvPr>
          <p:cNvSpPr txBox="1"/>
          <p:nvPr/>
        </p:nvSpPr>
        <p:spPr>
          <a:xfrm>
            <a:off x="745587" y="251415"/>
            <a:ext cx="10536701" cy="7192418"/>
          </a:xfrm>
          <a:prstGeom prst="rect">
            <a:avLst/>
          </a:prstGeom>
          <a:noFill/>
        </p:spPr>
        <p:txBody>
          <a:bodyPr wrap="square">
            <a:spAutoFit/>
          </a:bodyPr>
          <a:lstStyle/>
          <a:p>
            <a:pPr marL="0" marR="0" algn="just">
              <a:lnSpc>
                <a:spcPct val="107000"/>
              </a:lnSpc>
              <a:spcBef>
                <a:spcPts val="0"/>
              </a:spcBef>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It is evident that early agriculture was practiced smart and therefore sustainable in an eco-balanced environment when temperature, rainfall and forest were undistorted and were in equilibrium and everything were normal.  Organic and sustainable agriculture were invoked while bushes were allowed to mature before being used again. Inter cropping and crop rotation sustained food production. But today with the improved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agro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-chemicals, technologies and improved seedlings feeding the population has become a difficulty task. With the increasing population, one would have thought that more hands would have been in agricultural production as there would be more food products available for the people. </a:t>
            </a:r>
          </a:p>
          <a:p>
            <a:pPr algn="just">
              <a:lnSpc>
                <a:spcPct val="107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rise in food prices in Nigeria, is partly due to global factors resulting from climate change, as the country imports some food to supplement local production.  </a:t>
            </a:r>
          </a:p>
          <a:p>
            <a:pPr marL="0" marR="0" algn="just">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5644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TotalTime>
  <Words>3345</Words>
  <Application>Microsoft Office PowerPoint</Application>
  <PresentationFormat>Widescreen</PresentationFormat>
  <Paragraphs>75</Paragraphs>
  <Slides>37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Comic Sans MS</vt:lpstr>
      <vt:lpstr>New time </vt:lpstr>
      <vt:lpstr>Symbol</vt:lpstr>
      <vt:lpstr>Times New Roman</vt:lpstr>
      <vt:lpstr>Trebuchet MS</vt:lpstr>
      <vt:lpstr>Wingdings 3</vt:lpstr>
      <vt:lpstr>Facet</vt:lpstr>
      <vt:lpstr>ENHANCING FOOD PRODUCTION THROUGH CLIMATE RESILIENCE SMART AGRICULTURE FOR SUSTAINABLE DEVELOPMENT IN NIGERIA  Prof. Ifeanyi Wilfred Okonkwo </vt:lpstr>
      <vt:lpstr>ENHANCING FOOD PRODUCTION THROUGH CLIMATE RESILIENCE SMART AGRICULTURE FOR SUSTAINABLE DEVELOPMENT IN NIGERIA </vt:lpstr>
      <vt:lpstr>Abstract</vt:lpstr>
      <vt:lpstr>PowerPoint Presentation</vt:lpstr>
      <vt:lpstr>Introduction</vt:lpstr>
      <vt:lpstr>PowerPoint Presentation</vt:lpstr>
      <vt:lpstr>PowerPoint Presentation</vt:lpstr>
      <vt:lpstr>PowerPoint Presentation</vt:lpstr>
      <vt:lpstr>PowerPoint Presentation</vt:lpstr>
      <vt:lpstr>FOOD CONSUMPTION AND THE POPULATION </vt:lpstr>
      <vt:lpstr>PowerPoint Presentation</vt:lpstr>
      <vt:lpstr>Government Initiatives Programmes </vt:lpstr>
      <vt:lpstr>PowerPoint Presentation</vt:lpstr>
      <vt:lpstr>Nigeria’s Agricultural Resources Potential </vt:lpstr>
      <vt:lpstr>PowerPoint Presentation</vt:lpstr>
      <vt:lpstr>IMPACTS OF CLIMATE ON FOOD PRODUCTION IN NIGERIAE </vt:lpstr>
      <vt:lpstr>PowerPoint Presentation</vt:lpstr>
      <vt:lpstr>PowerPoint Presentation</vt:lpstr>
      <vt:lpstr>FOOD IMPORT AND EXIMPORT </vt:lpstr>
      <vt:lpstr>FOOD INPORT AND EXPORT</vt:lpstr>
      <vt:lpstr>PowerPoint Presentation</vt:lpstr>
      <vt:lpstr>CLIMATE SMART AGRICULTURE </vt:lpstr>
      <vt:lpstr>PowerPoint Presentation</vt:lpstr>
      <vt:lpstr>ENHANCING FOOD PRODUCTION AND SUSTAINABLE DEVELOPMENT IN NIGERIA THROUGH CSA </vt:lpstr>
      <vt:lpstr>PowerPoint Presentation</vt:lpstr>
      <vt:lpstr>BENEFITS OF CSA IMPLEMENTATION</vt:lpstr>
      <vt:lpstr>PowerPoint Presentation</vt:lpstr>
      <vt:lpstr>WAY FORWARD FOR CLIMATE RESILIENCE AGRICULTURE FOR SUSTAINABLE DEVELOPMENT </vt:lpstr>
      <vt:lpstr>PowerPoint Presentation</vt:lpstr>
      <vt:lpstr>PowerPoint Presentation</vt:lpstr>
      <vt:lpstr>PowerPoint Presentation</vt:lpstr>
      <vt:lpstr>PowerPoint Presentation</vt:lpstr>
      <vt:lpstr>PowerPoint Presentation</vt:lpstr>
      <vt:lpstr>PowerPoint Presentation</vt:lpstr>
      <vt:lpstr>CONCLUSION</vt:lpstr>
      <vt:lpstr>THANK YOU FOR LISTENING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4</cp:revision>
  <dcterms:created xsi:type="dcterms:W3CDTF">2024-06-06T22:45:12Z</dcterms:created>
  <dcterms:modified xsi:type="dcterms:W3CDTF">2024-06-07T10:07:19Z</dcterms:modified>
</cp:coreProperties>
</file>